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60" r:id="rId5"/>
    <p:sldMasterId id="2147483673" r:id="rId6"/>
  </p:sldMasterIdLst>
  <p:notesMasterIdLst>
    <p:notesMasterId r:id="rId43"/>
  </p:notesMasterIdLst>
  <p:sldIdLst>
    <p:sldId id="295" r:id="rId7"/>
    <p:sldId id="281" r:id="rId8"/>
    <p:sldId id="257" r:id="rId9"/>
    <p:sldId id="258" r:id="rId10"/>
    <p:sldId id="269" r:id="rId11"/>
    <p:sldId id="285" r:id="rId12"/>
    <p:sldId id="286" r:id="rId13"/>
    <p:sldId id="300" r:id="rId14"/>
    <p:sldId id="301" r:id="rId15"/>
    <p:sldId id="302" r:id="rId16"/>
    <p:sldId id="303" r:id="rId17"/>
    <p:sldId id="313" r:id="rId18"/>
    <p:sldId id="282" r:id="rId19"/>
    <p:sldId id="287" r:id="rId20"/>
    <p:sldId id="288" r:id="rId21"/>
    <p:sldId id="289" r:id="rId22"/>
    <p:sldId id="290" r:id="rId23"/>
    <p:sldId id="291" r:id="rId24"/>
    <p:sldId id="292" r:id="rId25"/>
    <p:sldId id="310" r:id="rId26"/>
    <p:sldId id="312" r:id="rId27"/>
    <p:sldId id="315" r:id="rId28"/>
    <p:sldId id="283" r:id="rId29"/>
    <p:sldId id="306" r:id="rId30"/>
    <p:sldId id="307" r:id="rId31"/>
    <p:sldId id="308" r:id="rId32"/>
    <p:sldId id="311" r:id="rId33"/>
    <p:sldId id="309" r:id="rId34"/>
    <p:sldId id="294" r:id="rId35"/>
    <p:sldId id="284" r:id="rId36"/>
    <p:sldId id="298" r:id="rId37"/>
    <p:sldId id="314" r:id="rId38"/>
    <p:sldId id="299" r:id="rId39"/>
    <p:sldId id="297" r:id="rId40"/>
    <p:sldId id="264" r:id="rId41"/>
    <p:sldId id="296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764F"/>
    <a:srgbClr val="C5A086"/>
    <a:srgbClr val="D26B68"/>
    <a:srgbClr val="32D8A5"/>
    <a:srgbClr val="2E4A4E"/>
    <a:srgbClr val="8BB6CB"/>
    <a:srgbClr val="D9D5CA"/>
    <a:srgbClr val="F3E5D8"/>
    <a:srgbClr val="91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70265B-B7A1-4639-8B8C-81363D3AA318}" v="2" dt="2022-12-15T13:47:42.379"/>
  </p1510:revLst>
</p1510:revInfo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94" autoAdjust="0"/>
    <p:restoredTop sz="96314" autoAdjust="0"/>
  </p:normalViewPr>
  <p:slideViewPr>
    <p:cSldViewPr snapToGrid="0">
      <p:cViewPr varScale="1">
        <p:scale>
          <a:sx n="104" d="100"/>
          <a:sy n="104" d="100"/>
        </p:scale>
        <p:origin x="73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theme" Target="theme/theme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宇鈞 曹" userId="534d54b7a8ceee3b" providerId="LiveId" clId="{C770265B-B7A1-4639-8B8C-81363D3AA318}"/>
    <pc:docChg chg="modSld">
      <pc:chgData name="宇鈞 曹" userId="534d54b7a8ceee3b" providerId="LiveId" clId="{C770265B-B7A1-4639-8B8C-81363D3AA318}" dt="2022-12-15T13:47:55.429" v="16" actId="20577"/>
      <pc:docMkLst>
        <pc:docMk/>
      </pc:docMkLst>
      <pc:sldChg chg="modSp mod">
        <pc:chgData name="宇鈞 曹" userId="534d54b7a8ceee3b" providerId="LiveId" clId="{C770265B-B7A1-4639-8B8C-81363D3AA318}" dt="2022-12-15T13:47:42.379" v="15"/>
        <pc:sldMkLst>
          <pc:docMk/>
          <pc:sldMk cId="3671580624" sldId="295"/>
        </pc:sldMkLst>
        <pc:spChg chg="mod">
          <ac:chgData name="宇鈞 曹" userId="534d54b7a8ceee3b" providerId="LiveId" clId="{C770265B-B7A1-4639-8B8C-81363D3AA318}" dt="2022-12-15T13:47:42.379" v="15"/>
          <ac:spMkLst>
            <pc:docMk/>
            <pc:sldMk cId="3671580624" sldId="295"/>
            <ac:spMk id="28" creationId="{00000000-0000-0000-0000-000000000000}"/>
          </ac:spMkLst>
        </pc:spChg>
      </pc:sldChg>
      <pc:sldChg chg="modSp mod">
        <pc:chgData name="宇鈞 曹" userId="534d54b7a8ceee3b" providerId="LiveId" clId="{C770265B-B7A1-4639-8B8C-81363D3AA318}" dt="2022-12-15T13:47:55.429" v="16" actId="20577"/>
        <pc:sldMkLst>
          <pc:docMk/>
          <pc:sldMk cId="405810574" sldId="296"/>
        </pc:sldMkLst>
        <pc:spChg chg="mod">
          <ac:chgData name="宇鈞 曹" userId="534d54b7a8ceee3b" providerId="LiveId" clId="{C770265B-B7A1-4639-8B8C-81363D3AA318}" dt="2022-12-15T13:47:55.429" v="16" actId="20577"/>
          <ac:spMkLst>
            <pc:docMk/>
            <pc:sldMk cId="405810574" sldId="296"/>
            <ac:spMk id="29" creationId="{C51DEC85-BE17-D871-3CD5-19DA893EA7E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6D5249-D815-4588-BCEE-6603870A05F5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311A0F-645E-4F09-A813-2B445DDDBE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746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B9642-1EBE-45E7-B5AE-0172AB928B26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9A4A-B0CA-4AA8-9E06-3641428E21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B9642-1EBE-45E7-B5AE-0172AB928B26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9A4A-B0CA-4AA8-9E06-3641428E21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B9642-1EBE-45E7-B5AE-0172AB928B26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9A4A-B0CA-4AA8-9E06-3641428E21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B9642-1EBE-45E7-B5AE-0172AB928B26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9A4A-B0CA-4AA8-9E06-3641428E21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B9642-1EBE-45E7-B5AE-0172AB928B26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9A4A-B0CA-4AA8-9E06-3641428E21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B9642-1EBE-45E7-B5AE-0172AB928B26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9A4A-B0CA-4AA8-9E06-3641428E21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B9642-1EBE-45E7-B5AE-0172AB928B26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9A4A-B0CA-4AA8-9E06-3641428E21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B9642-1EBE-45E7-B5AE-0172AB928B26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9A4A-B0CA-4AA8-9E06-3641428E21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B9642-1EBE-45E7-B5AE-0172AB928B26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9A4A-B0CA-4AA8-9E06-3641428E21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B9642-1EBE-45E7-B5AE-0172AB928B26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9A4A-B0CA-4AA8-9E06-3641428E21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B9642-1EBE-45E7-B5AE-0172AB928B26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9A4A-B0CA-4AA8-9E06-3641428E21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B9642-1EBE-45E7-B5AE-0172AB928B26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9A4A-B0CA-4AA8-9E06-3641428E21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B9642-1EBE-45E7-B5AE-0172AB928B26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9A4A-B0CA-4AA8-9E06-3641428E21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B9642-1EBE-45E7-B5AE-0172AB928B26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9A4A-B0CA-4AA8-9E06-3641428E21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B9642-1EBE-45E7-B5AE-0172AB928B26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9A4A-B0CA-4AA8-9E06-3641428E21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B9642-1EBE-45E7-B5AE-0172AB928B26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9A4A-B0CA-4AA8-9E06-3641428E21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2022/12/15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7523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2022/12/15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5459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8274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B9642-1EBE-45E7-B5AE-0172AB928B26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9A4A-B0CA-4AA8-9E06-3641428E21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B9642-1EBE-45E7-B5AE-0172AB928B26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9A4A-B0CA-4AA8-9E06-3641428E21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B9642-1EBE-45E7-B5AE-0172AB928B26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9A4A-B0CA-4AA8-9E06-3641428E21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B9642-1EBE-45E7-B5AE-0172AB928B26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9A4A-B0CA-4AA8-9E06-3641428E21F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515819" y="6697213"/>
            <a:ext cx="180020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82899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B9642-1EBE-45E7-B5AE-0172AB928B26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9A4A-B0CA-4AA8-9E06-3641428E21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B9642-1EBE-45E7-B5AE-0172AB928B26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9A4A-B0CA-4AA8-9E06-3641428E21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B9642-1EBE-45E7-B5AE-0172AB928B26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9A4A-B0CA-4AA8-9E06-3641428E21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5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包图简圆体" panose="02010601030101010101" pitchFamily="2" charset="-122"/>
                <a:ea typeface="包图简圆体" panose="02010601030101010101" pitchFamily="2" charset="-122"/>
              </a:defRPr>
            </a:lvl1pPr>
          </a:lstStyle>
          <a:p>
            <a:fld id="{EACB9642-1EBE-45E7-B5AE-0172AB928B26}" type="datetimeFigureOut">
              <a:rPr lang="zh-CN" altLang="en-US" smtClean="0"/>
              <a:pPr/>
              <a:t>2022/12/15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包图简圆体" panose="02010601030101010101" pitchFamily="2" charset="-122"/>
                <a:ea typeface="包图简圆体" panose="02010601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包图简圆体" panose="02010601030101010101" pitchFamily="2" charset="-122"/>
                <a:ea typeface="包图简圆体" panose="02010601030101010101" pitchFamily="2" charset="-122"/>
              </a:defRPr>
            </a:lvl1pPr>
          </a:lstStyle>
          <a:p>
            <a:fld id="{47A79A4A-B0CA-4AA8-9E06-3641428E21F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72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包图简圆体" panose="02010601030101010101" pitchFamily="2" charset="-122"/>
          <a:ea typeface="包图简圆体" panose="02010601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包图简圆体" panose="02010601030101010101" pitchFamily="2" charset="-122"/>
          <a:ea typeface="包图简圆体" panose="0201060103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包图简圆体" panose="02010601030101010101" pitchFamily="2" charset="-122"/>
          <a:ea typeface="包图简圆体" panose="0201060103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包图简圆体" panose="02010601030101010101" pitchFamily="2" charset="-122"/>
          <a:ea typeface="包图简圆体" panose="0201060103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包图简圆体" panose="02010601030101010101" pitchFamily="2" charset="-122"/>
          <a:ea typeface="包图简圆体" panose="0201060103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包图简圆体" panose="02010601030101010101" pitchFamily="2" charset="-122"/>
          <a:ea typeface="包图简圆体" panose="02010601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5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包图简圆体" panose="02010601030101010101" pitchFamily="2" charset="-122"/>
                <a:ea typeface="包图简圆体" panose="02010601030101010101" pitchFamily="2" charset="-122"/>
              </a:defRPr>
            </a:lvl1pPr>
          </a:lstStyle>
          <a:p>
            <a:fld id="{EACB9642-1EBE-45E7-B5AE-0172AB928B26}" type="datetimeFigureOut">
              <a:rPr lang="zh-CN" altLang="en-US" smtClean="0"/>
              <a:pPr/>
              <a:t>2022/12/15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包图简圆体" panose="02010601030101010101" pitchFamily="2" charset="-122"/>
                <a:ea typeface="包图简圆体" panose="02010601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包图简圆体" panose="02010601030101010101" pitchFamily="2" charset="-122"/>
                <a:ea typeface="包图简圆体" panose="02010601030101010101" pitchFamily="2" charset="-122"/>
              </a:defRPr>
            </a:lvl1pPr>
          </a:lstStyle>
          <a:p>
            <a:fld id="{47A79A4A-B0CA-4AA8-9E06-3641428E21F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包图简圆体" panose="02010601030101010101" pitchFamily="2" charset="-122"/>
          <a:ea typeface="包图简圆体" panose="02010601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包图简圆体" panose="02010601030101010101" pitchFamily="2" charset="-122"/>
          <a:ea typeface="包图简圆体" panose="0201060103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包图简圆体" panose="02010601030101010101" pitchFamily="2" charset="-122"/>
          <a:ea typeface="包图简圆体" panose="0201060103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包图简圆体" panose="02010601030101010101" pitchFamily="2" charset="-122"/>
          <a:ea typeface="包图简圆体" panose="0201060103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包图简圆体" panose="02010601030101010101" pitchFamily="2" charset="-122"/>
          <a:ea typeface="包图简圆体" panose="0201060103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包图简圆体" panose="02010601030101010101" pitchFamily="2" charset="-122"/>
          <a:ea typeface="包图简圆体" panose="02010601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724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6.wdp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martcity.taipei/projdetail/10" TargetMode="External"/><Relationship Id="rId2" Type="http://schemas.openxmlformats.org/officeDocument/2006/relationships/hyperlink" Target="https://tw.news.yahoo.com/%E5%9E%83%E5%9C%BE%E6%A1%B6%E4%B9%9F%E8%83%BD%E6%99%BA%E6%85%A7%E5%8C%96-%E8%87%AA%E5%8B%95%E5%A3%93%E7%B8%AE-%E9%9B%B2%E7%AB%AF%E7%9B%A3%E6%8E%A7-%E8%AE%93%E5%9E%83%E5%9C%BE%E8%99%95%E7%90%86%E6%9B%B4%E6%9C%89%E6%95%88%E7%8E%87-040930036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5x_n3k3Y1Nw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iwaniot.com.tw/product/hc-sr04/" TargetMode="Externa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4.xml"/><Relationship Id="rId5" Type="http://schemas.openxmlformats.org/officeDocument/2006/relationships/hyperlink" Target="https://openhome.cc/Gossip/Books/mBlockArduino1-3and1-4.html" TargetMode="External"/><Relationship Id="rId4" Type="http://schemas.openxmlformats.org/officeDocument/2006/relationships/hyperlink" Target="https://blog.jmaker.com.tw/arduino-servo-sg90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片 2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80" b="89971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753" y="3940712"/>
            <a:ext cx="3304650" cy="3148307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-935206" y="-1063682"/>
            <a:ext cx="2127364" cy="2127364"/>
          </a:xfrm>
          <a:prstGeom prst="ellipse">
            <a:avLst/>
          </a:prstGeom>
          <a:solidFill>
            <a:srgbClr val="267FAB">
              <a:alpha val="4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9667241" y="1044272"/>
            <a:ext cx="1147267" cy="1147266"/>
          </a:xfrm>
          <a:prstGeom prst="ellipse">
            <a:avLst/>
          </a:prstGeom>
          <a:solidFill>
            <a:srgbClr val="C5A0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1520739" y="4093269"/>
            <a:ext cx="2179251" cy="2179250"/>
          </a:xfrm>
          <a:prstGeom prst="ellipse">
            <a:avLst/>
          </a:prstGeom>
          <a:solidFill>
            <a:srgbClr val="2E4A4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2757137" y="2019278"/>
            <a:ext cx="2103920" cy="21039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33625" y="6052907"/>
            <a:ext cx="3272307" cy="3272306"/>
          </a:xfrm>
          <a:prstGeom prst="ellipse">
            <a:avLst/>
          </a:prstGeom>
          <a:solidFill>
            <a:srgbClr val="D9D5C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930787" y="1688805"/>
            <a:ext cx="330428" cy="330428"/>
          </a:xfrm>
          <a:prstGeom prst="ellipse">
            <a:avLst/>
          </a:prstGeom>
          <a:solidFill>
            <a:srgbClr val="C5A0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0420678" y="3079436"/>
            <a:ext cx="546215" cy="546214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865359" y="1143817"/>
            <a:ext cx="546215" cy="546214"/>
          </a:xfrm>
          <a:prstGeom prst="ellipse">
            <a:avLst/>
          </a:prstGeom>
          <a:solidFill>
            <a:srgbClr val="2E4A4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-1853205" y="5658751"/>
            <a:ext cx="394156" cy="394156"/>
          </a:xfrm>
          <a:prstGeom prst="ellipse">
            <a:avLst/>
          </a:prstGeom>
          <a:solidFill>
            <a:srgbClr val="BA764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7178694" y="5256364"/>
            <a:ext cx="258503" cy="258502"/>
          </a:xfrm>
          <a:prstGeom prst="ellipse">
            <a:avLst/>
          </a:prstGeom>
          <a:solidFill>
            <a:srgbClr val="BA764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椭圆 13"/>
          <p:cNvSpPr/>
          <p:nvPr/>
        </p:nvSpPr>
        <p:spPr>
          <a:xfrm flipH="1">
            <a:off x="1375484" y="3194222"/>
            <a:ext cx="228245" cy="228245"/>
          </a:xfrm>
          <a:prstGeom prst="ellipse">
            <a:avLst/>
          </a:prstGeom>
          <a:solidFill>
            <a:srgbClr val="C5A0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椭圆 14"/>
          <p:cNvSpPr/>
          <p:nvPr/>
        </p:nvSpPr>
        <p:spPr>
          <a:xfrm flipH="1">
            <a:off x="872924" y="2444838"/>
            <a:ext cx="93232" cy="93232"/>
          </a:xfrm>
          <a:prstGeom prst="ellipse">
            <a:avLst/>
          </a:prstGeom>
          <a:solidFill>
            <a:srgbClr val="BA764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 flipH="1">
            <a:off x="128475" y="2681248"/>
            <a:ext cx="93232" cy="93232"/>
          </a:xfrm>
          <a:prstGeom prst="ellipse">
            <a:avLst/>
          </a:prstGeom>
          <a:solidFill>
            <a:srgbClr val="D9D5C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 flipH="1">
            <a:off x="6950450" y="1104859"/>
            <a:ext cx="228245" cy="228245"/>
          </a:xfrm>
          <a:prstGeom prst="ellipse">
            <a:avLst/>
          </a:prstGeom>
          <a:solidFill>
            <a:srgbClr val="BA764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 flipV="1">
            <a:off x="8035132" y="1206812"/>
            <a:ext cx="664295" cy="773419"/>
            <a:chOff x="280875" y="2330441"/>
            <a:chExt cx="664294" cy="773419"/>
          </a:xfrm>
          <a:solidFill>
            <a:srgbClr val="D9D5CA"/>
          </a:solidFill>
        </p:grpSpPr>
        <p:sp>
          <p:nvSpPr>
            <p:cNvPr id="19" name="椭圆 18"/>
            <p:cNvSpPr/>
            <p:nvPr/>
          </p:nvSpPr>
          <p:spPr>
            <a:xfrm flipH="1">
              <a:off x="851937" y="2330441"/>
              <a:ext cx="93232" cy="93232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flipH="1">
              <a:off x="280875" y="3010628"/>
              <a:ext cx="93232" cy="93232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5" name="椭圆 24"/>
          <p:cNvSpPr/>
          <p:nvPr/>
        </p:nvSpPr>
        <p:spPr>
          <a:xfrm>
            <a:off x="2127599" y="3429001"/>
            <a:ext cx="608533" cy="608533"/>
          </a:xfrm>
          <a:prstGeom prst="ellipse">
            <a:avLst/>
          </a:prstGeom>
          <a:solidFill>
            <a:srgbClr val="267FAB">
              <a:alpha val="4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文本框 9"/>
          <p:cNvSpPr>
            <a:spLocks noChangeArrowheads="1"/>
          </p:cNvSpPr>
          <p:nvPr/>
        </p:nvSpPr>
        <p:spPr bwMode="auto">
          <a:xfrm>
            <a:off x="3660787" y="3718620"/>
            <a:ext cx="566772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800" b="1" kern="0" spc="600" dirty="0">
                <a:solidFill>
                  <a:srgbClr val="BA764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畢業專題成果報告</a:t>
            </a:r>
            <a:endParaRPr lang="zh-CN" altLang="en-US" sz="2800" b="1" kern="0" spc="600" dirty="0">
              <a:solidFill>
                <a:srgbClr val="BA764F"/>
              </a:solidFill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9" name="2"/>
          <p:cNvSpPr/>
          <p:nvPr/>
        </p:nvSpPr>
        <p:spPr>
          <a:xfrm>
            <a:off x="4217105" y="2603204"/>
            <a:ext cx="4555092" cy="101566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defRPr sz="17000" b="1">
                <a:solidFill>
                  <a:srgbClr val="FFFFFF"/>
                </a:solidFill>
                <a:latin typeface="Montserrat Semi"/>
                <a:ea typeface="Montserrat Semi"/>
                <a:cs typeface="Montserrat Semi"/>
                <a:sym typeface="Montserrat Semi"/>
              </a:defRPr>
            </a:lvl1pPr>
          </a:lstStyle>
          <a:p>
            <a:pPr algn="r"/>
            <a:r>
              <a:rPr lang="zh-TW" altLang="en-US" sz="6000" kern="0" spc="960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智慧垃圾桶</a:t>
            </a:r>
            <a:endParaRPr lang="en-US" sz="6000" kern="0" spc="960" dirty="0">
              <a:solidFill>
                <a:schemeClr val="accent5">
                  <a:lumMod val="50000"/>
                </a:schemeClr>
              </a:solidFill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757491" y="5706948"/>
            <a:ext cx="3272307" cy="3272306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10966893" y="3131936"/>
            <a:ext cx="2569540" cy="2569540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-1459049" y="-1094206"/>
            <a:ext cx="2378589" cy="2378589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9976485" y="997585"/>
            <a:ext cx="838200" cy="838200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7158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5231568" y="935921"/>
            <a:ext cx="6905730" cy="5919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81965" y="211437"/>
            <a:ext cx="1450255" cy="1248353"/>
            <a:chOff x="1089048" y="-256560"/>
            <a:chExt cx="1450255" cy="1248353"/>
          </a:xfrm>
        </p:grpSpPr>
        <p:sp>
          <p:nvSpPr>
            <p:cNvPr id="3" name="椭圆 2"/>
            <p:cNvSpPr/>
            <p:nvPr/>
          </p:nvSpPr>
          <p:spPr>
            <a:xfrm>
              <a:off x="1334158" y="-256560"/>
              <a:ext cx="1100455" cy="1100455"/>
            </a:xfrm>
            <a:prstGeom prst="ellipse">
              <a:avLst/>
            </a:prstGeom>
            <a:solidFill>
              <a:srgbClr val="BA7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b="1" dirty="0">
                  <a:cs typeface="+mn-ea"/>
                  <a:sym typeface="+mn-lt"/>
                </a:rPr>
                <a:t>1-4</a:t>
              </a:r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1089048" y="118720"/>
              <a:ext cx="349204" cy="349204"/>
            </a:xfrm>
            <a:prstGeom prst="ellipse">
              <a:avLst/>
            </a:prstGeom>
            <a:solidFill>
              <a:srgbClr val="8BB6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1263965" y="816557"/>
              <a:ext cx="174602" cy="174602"/>
            </a:xfrm>
            <a:prstGeom prst="ellipse">
              <a:avLst/>
            </a:prstGeom>
            <a:solidFill>
              <a:srgbClr val="C5A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277400" y="729890"/>
              <a:ext cx="261903" cy="261903"/>
            </a:xfrm>
            <a:prstGeom prst="ellipse">
              <a:avLst/>
            </a:prstGeom>
            <a:solidFill>
              <a:srgbClr val="2E4A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2434890" y="-170501"/>
              <a:ext cx="104413" cy="104413"/>
            </a:xfrm>
            <a:prstGeom prst="ellipse">
              <a:avLst/>
            </a:prstGeom>
            <a:solidFill>
              <a:srgbClr val="D9D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8" name="文本框 58"/>
          <p:cNvSpPr txBox="1"/>
          <p:nvPr/>
        </p:nvSpPr>
        <p:spPr>
          <a:xfrm>
            <a:off x="1844553" y="316498"/>
            <a:ext cx="53450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 spc="66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defRPr>
            </a:lvl1pPr>
          </a:lstStyle>
          <a:p>
            <a:r>
              <a:rPr lang="zh-TW" altLang="en-US" dirty="0">
                <a:sym typeface="+mn-lt"/>
              </a:rPr>
              <a:t>半成品展示圖</a:t>
            </a:r>
            <a:endParaRPr lang="zh-CN" altLang="en-US" dirty="0"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765520" y="3856982"/>
            <a:ext cx="3072982" cy="100959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TW" altLang="en-US" sz="3600" spc="600" dirty="0">
                <a:solidFill>
                  <a:schemeClr val="accent5">
                    <a:lumMod val="50000"/>
                  </a:schemeClr>
                </a:solidFill>
              </a:rPr>
              <a:t>桶蓋馬達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65F4C92F-9920-52A3-ED85-EEF3C437EE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02" t="12099" r="23826" b="16730"/>
          <a:stretch/>
        </p:blipFill>
        <p:spPr>
          <a:xfrm>
            <a:off x="5700205" y="1459156"/>
            <a:ext cx="5968455" cy="488091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853381" y="3330132"/>
            <a:ext cx="3284311" cy="20723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5051685" y="4211519"/>
            <a:ext cx="2567377" cy="300520"/>
          </a:xfrm>
          <a:prstGeom prst="rightArrow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781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6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3258030" y="975055"/>
            <a:ext cx="6905730" cy="5919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3FD3C5A8-BC15-F076-E1B0-F9F73386A6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14" t="11351" r="34369" b="12613"/>
          <a:stretch/>
        </p:blipFill>
        <p:spPr>
          <a:xfrm>
            <a:off x="3820978" y="1267690"/>
            <a:ext cx="5838597" cy="5469892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81965" y="211437"/>
            <a:ext cx="1450255" cy="1248353"/>
            <a:chOff x="1089048" y="-256560"/>
            <a:chExt cx="1450255" cy="1248353"/>
          </a:xfrm>
        </p:grpSpPr>
        <p:sp>
          <p:nvSpPr>
            <p:cNvPr id="3" name="椭圆 2"/>
            <p:cNvSpPr/>
            <p:nvPr/>
          </p:nvSpPr>
          <p:spPr>
            <a:xfrm>
              <a:off x="1334158" y="-256560"/>
              <a:ext cx="1100455" cy="1100455"/>
            </a:xfrm>
            <a:prstGeom prst="ellipse">
              <a:avLst/>
            </a:prstGeom>
            <a:solidFill>
              <a:srgbClr val="BA7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b="1" dirty="0">
                  <a:cs typeface="+mn-ea"/>
                  <a:sym typeface="+mn-lt"/>
                </a:rPr>
                <a:t>1-4</a:t>
              </a:r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1089048" y="118720"/>
              <a:ext cx="349204" cy="349204"/>
            </a:xfrm>
            <a:prstGeom prst="ellipse">
              <a:avLst/>
            </a:prstGeom>
            <a:solidFill>
              <a:srgbClr val="8BB6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1263965" y="816557"/>
              <a:ext cx="174602" cy="174602"/>
            </a:xfrm>
            <a:prstGeom prst="ellipse">
              <a:avLst/>
            </a:prstGeom>
            <a:solidFill>
              <a:srgbClr val="C5A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277400" y="729890"/>
              <a:ext cx="261903" cy="261903"/>
            </a:xfrm>
            <a:prstGeom prst="ellipse">
              <a:avLst/>
            </a:prstGeom>
            <a:solidFill>
              <a:srgbClr val="2E4A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2434890" y="-170501"/>
              <a:ext cx="104413" cy="104413"/>
            </a:xfrm>
            <a:prstGeom prst="ellipse">
              <a:avLst/>
            </a:prstGeom>
            <a:solidFill>
              <a:srgbClr val="D9D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8" name="文本框 58"/>
          <p:cNvSpPr txBox="1"/>
          <p:nvPr/>
        </p:nvSpPr>
        <p:spPr>
          <a:xfrm>
            <a:off x="1844553" y="316498"/>
            <a:ext cx="53450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 spc="66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defRPr>
            </a:lvl1pPr>
          </a:lstStyle>
          <a:p>
            <a:r>
              <a:rPr lang="zh-TW" altLang="en-US" dirty="0">
                <a:sym typeface="+mn-lt"/>
              </a:rPr>
              <a:t>半成品展示圖</a:t>
            </a:r>
            <a:endParaRPr lang="zh-CN" altLang="en-US" dirty="0"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39093" y="5219071"/>
            <a:ext cx="2939547" cy="100959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TW" altLang="en-US" sz="3600" spc="600" dirty="0">
                <a:solidFill>
                  <a:schemeClr val="accent5">
                    <a:lumMod val="50000"/>
                  </a:schemeClr>
                </a:solidFill>
              </a:rPr>
              <a:t>下方控制板</a:t>
            </a:r>
          </a:p>
        </p:txBody>
      </p:sp>
      <p:sp>
        <p:nvSpPr>
          <p:cNvPr id="10" name="矩形 9"/>
          <p:cNvSpPr/>
          <p:nvPr/>
        </p:nvSpPr>
        <p:spPr>
          <a:xfrm>
            <a:off x="3534771" y="3146747"/>
            <a:ext cx="3284311" cy="20723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 rot="19210914">
            <a:off x="3087413" y="5451823"/>
            <a:ext cx="764130" cy="342929"/>
          </a:xfrm>
          <a:prstGeom prst="rightArrow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1270739" y="1701128"/>
            <a:ext cx="2109436" cy="100959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TW" altLang="en-US" sz="3600" spc="600" dirty="0">
                <a:solidFill>
                  <a:schemeClr val="accent5">
                    <a:lumMod val="50000"/>
                  </a:schemeClr>
                </a:solidFill>
              </a:rPr>
              <a:t>電源線</a:t>
            </a:r>
          </a:p>
        </p:txBody>
      </p:sp>
      <p:sp>
        <p:nvSpPr>
          <p:cNvPr id="19" name="矩形 18"/>
          <p:cNvSpPr/>
          <p:nvPr/>
        </p:nvSpPr>
        <p:spPr>
          <a:xfrm>
            <a:off x="10004683" y="1460162"/>
            <a:ext cx="2148884" cy="100959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TW" altLang="en-US" sz="3600" spc="600" dirty="0">
                <a:solidFill>
                  <a:schemeClr val="accent5">
                    <a:lumMod val="50000"/>
                  </a:schemeClr>
                </a:solidFill>
              </a:rPr>
              <a:t>杜邦線</a:t>
            </a:r>
          </a:p>
        </p:txBody>
      </p:sp>
      <p:sp>
        <p:nvSpPr>
          <p:cNvPr id="20" name="矩形 19"/>
          <p:cNvSpPr/>
          <p:nvPr/>
        </p:nvSpPr>
        <p:spPr>
          <a:xfrm>
            <a:off x="5336498" y="1311892"/>
            <a:ext cx="1229194" cy="2315728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右箭號 20"/>
          <p:cNvSpPr/>
          <p:nvPr/>
        </p:nvSpPr>
        <p:spPr>
          <a:xfrm>
            <a:off x="3633565" y="2081176"/>
            <a:ext cx="1533391" cy="317503"/>
          </a:xfrm>
          <a:prstGeom prst="rightArrow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手繪多邊形 27"/>
          <p:cNvSpPr/>
          <p:nvPr/>
        </p:nvSpPr>
        <p:spPr>
          <a:xfrm>
            <a:off x="3709578" y="1229193"/>
            <a:ext cx="5824166" cy="4946762"/>
          </a:xfrm>
          <a:custGeom>
            <a:avLst/>
            <a:gdLst>
              <a:gd name="connsiteX0" fmla="*/ 2241517 w 5824166"/>
              <a:gd name="connsiteY0" fmla="*/ 3162925 h 4946762"/>
              <a:gd name="connsiteX1" fmla="*/ 2166566 w 5824166"/>
              <a:gd name="connsiteY1" fmla="*/ 3147935 h 4946762"/>
              <a:gd name="connsiteX2" fmla="*/ 1956704 w 5824166"/>
              <a:gd name="connsiteY2" fmla="*/ 3192905 h 4946762"/>
              <a:gd name="connsiteX3" fmla="*/ 1851773 w 5824166"/>
              <a:gd name="connsiteY3" fmla="*/ 3222886 h 4946762"/>
              <a:gd name="connsiteX4" fmla="*/ 1821792 w 5824166"/>
              <a:gd name="connsiteY4" fmla="*/ 3252866 h 4946762"/>
              <a:gd name="connsiteX5" fmla="*/ 1731852 w 5824166"/>
              <a:gd name="connsiteY5" fmla="*/ 3282846 h 4946762"/>
              <a:gd name="connsiteX6" fmla="*/ 1626920 w 5824166"/>
              <a:gd name="connsiteY6" fmla="*/ 3312827 h 4946762"/>
              <a:gd name="connsiteX7" fmla="*/ 1521989 w 5824166"/>
              <a:gd name="connsiteY7" fmla="*/ 3372787 h 4946762"/>
              <a:gd name="connsiteX8" fmla="*/ 1432048 w 5824166"/>
              <a:gd name="connsiteY8" fmla="*/ 3402768 h 4946762"/>
              <a:gd name="connsiteX9" fmla="*/ 1387078 w 5824166"/>
              <a:gd name="connsiteY9" fmla="*/ 3417758 h 4946762"/>
              <a:gd name="connsiteX10" fmla="*/ 1327117 w 5824166"/>
              <a:gd name="connsiteY10" fmla="*/ 3447738 h 4946762"/>
              <a:gd name="connsiteX11" fmla="*/ 1237176 w 5824166"/>
              <a:gd name="connsiteY11" fmla="*/ 3477718 h 4946762"/>
              <a:gd name="connsiteX12" fmla="*/ 1192206 w 5824166"/>
              <a:gd name="connsiteY12" fmla="*/ 3492709 h 4946762"/>
              <a:gd name="connsiteX13" fmla="*/ 1132245 w 5824166"/>
              <a:gd name="connsiteY13" fmla="*/ 3507699 h 4946762"/>
              <a:gd name="connsiteX14" fmla="*/ 1087274 w 5824166"/>
              <a:gd name="connsiteY14" fmla="*/ 3522689 h 4946762"/>
              <a:gd name="connsiteX15" fmla="*/ 952363 w 5824166"/>
              <a:gd name="connsiteY15" fmla="*/ 3552669 h 4946762"/>
              <a:gd name="connsiteX16" fmla="*/ 907392 w 5824166"/>
              <a:gd name="connsiteY16" fmla="*/ 3567659 h 4946762"/>
              <a:gd name="connsiteX17" fmla="*/ 847432 w 5824166"/>
              <a:gd name="connsiteY17" fmla="*/ 3582650 h 4946762"/>
              <a:gd name="connsiteX18" fmla="*/ 757491 w 5824166"/>
              <a:gd name="connsiteY18" fmla="*/ 3612630 h 4946762"/>
              <a:gd name="connsiteX19" fmla="*/ 712520 w 5824166"/>
              <a:gd name="connsiteY19" fmla="*/ 3627620 h 4946762"/>
              <a:gd name="connsiteX20" fmla="*/ 667550 w 5824166"/>
              <a:gd name="connsiteY20" fmla="*/ 3642610 h 4946762"/>
              <a:gd name="connsiteX21" fmla="*/ 562619 w 5824166"/>
              <a:gd name="connsiteY21" fmla="*/ 3672591 h 4946762"/>
              <a:gd name="connsiteX22" fmla="*/ 502658 w 5824166"/>
              <a:gd name="connsiteY22" fmla="*/ 3687581 h 4946762"/>
              <a:gd name="connsiteX23" fmla="*/ 412717 w 5824166"/>
              <a:gd name="connsiteY23" fmla="*/ 3717561 h 4946762"/>
              <a:gd name="connsiteX24" fmla="*/ 127904 w 5824166"/>
              <a:gd name="connsiteY24" fmla="*/ 3702571 h 4946762"/>
              <a:gd name="connsiteX25" fmla="*/ 82933 w 5824166"/>
              <a:gd name="connsiteY25" fmla="*/ 3672591 h 4946762"/>
              <a:gd name="connsiteX26" fmla="*/ 37963 w 5824166"/>
              <a:gd name="connsiteY26" fmla="*/ 3657600 h 4946762"/>
              <a:gd name="connsiteX27" fmla="*/ 22973 w 5824166"/>
              <a:gd name="connsiteY27" fmla="*/ 3297837 h 4946762"/>
              <a:gd name="connsiteX28" fmla="*/ 37963 w 5824166"/>
              <a:gd name="connsiteY28" fmla="*/ 3252866 h 4946762"/>
              <a:gd name="connsiteX29" fmla="*/ 97924 w 5824166"/>
              <a:gd name="connsiteY29" fmla="*/ 3177915 h 4946762"/>
              <a:gd name="connsiteX30" fmla="*/ 157884 w 5824166"/>
              <a:gd name="connsiteY30" fmla="*/ 3102964 h 4946762"/>
              <a:gd name="connsiteX31" fmla="*/ 172874 w 5824166"/>
              <a:gd name="connsiteY31" fmla="*/ 3057994 h 4946762"/>
              <a:gd name="connsiteX32" fmla="*/ 322776 w 5824166"/>
              <a:gd name="connsiteY32" fmla="*/ 2938073 h 4946762"/>
              <a:gd name="connsiteX33" fmla="*/ 367747 w 5824166"/>
              <a:gd name="connsiteY33" fmla="*/ 2923082 h 4946762"/>
              <a:gd name="connsiteX34" fmla="*/ 412717 w 5824166"/>
              <a:gd name="connsiteY34" fmla="*/ 2893102 h 4946762"/>
              <a:gd name="connsiteX35" fmla="*/ 487668 w 5824166"/>
              <a:gd name="connsiteY35" fmla="*/ 2878112 h 4946762"/>
              <a:gd name="connsiteX36" fmla="*/ 532638 w 5824166"/>
              <a:gd name="connsiteY36" fmla="*/ 2863122 h 4946762"/>
              <a:gd name="connsiteX37" fmla="*/ 712520 w 5824166"/>
              <a:gd name="connsiteY37" fmla="*/ 2833141 h 4946762"/>
              <a:gd name="connsiteX38" fmla="*/ 757491 w 5824166"/>
              <a:gd name="connsiteY38" fmla="*/ 2818151 h 4946762"/>
              <a:gd name="connsiteX39" fmla="*/ 862422 w 5824166"/>
              <a:gd name="connsiteY39" fmla="*/ 2803161 h 4946762"/>
              <a:gd name="connsiteX40" fmla="*/ 922383 w 5824166"/>
              <a:gd name="connsiteY40" fmla="*/ 2788171 h 4946762"/>
              <a:gd name="connsiteX41" fmla="*/ 1222186 w 5824166"/>
              <a:gd name="connsiteY41" fmla="*/ 2758191 h 4946762"/>
              <a:gd name="connsiteX42" fmla="*/ 1327117 w 5824166"/>
              <a:gd name="connsiteY42" fmla="*/ 2743200 h 4946762"/>
              <a:gd name="connsiteX43" fmla="*/ 1506999 w 5824166"/>
              <a:gd name="connsiteY43" fmla="*/ 2698230 h 4946762"/>
              <a:gd name="connsiteX44" fmla="*/ 1611930 w 5824166"/>
              <a:gd name="connsiteY44" fmla="*/ 2668250 h 4946762"/>
              <a:gd name="connsiteX45" fmla="*/ 1686881 w 5824166"/>
              <a:gd name="connsiteY45" fmla="*/ 2653259 h 4946762"/>
              <a:gd name="connsiteX46" fmla="*/ 1821792 w 5824166"/>
              <a:gd name="connsiteY46" fmla="*/ 2608289 h 4946762"/>
              <a:gd name="connsiteX47" fmla="*/ 1866763 w 5824166"/>
              <a:gd name="connsiteY47" fmla="*/ 2593299 h 4946762"/>
              <a:gd name="connsiteX48" fmla="*/ 1926724 w 5824166"/>
              <a:gd name="connsiteY48" fmla="*/ 2578309 h 4946762"/>
              <a:gd name="connsiteX49" fmla="*/ 2046645 w 5824166"/>
              <a:gd name="connsiteY49" fmla="*/ 2518348 h 4946762"/>
              <a:gd name="connsiteX50" fmla="*/ 2091615 w 5824166"/>
              <a:gd name="connsiteY50" fmla="*/ 2503358 h 4946762"/>
              <a:gd name="connsiteX51" fmla="*/ 2121596 w 5824166"/>
              <a:gd name="connsiteY51" fmla="*/ 2473377 h 4946762"/>
              <a:gd name="connsiteX52" fmla="*/ 2151576 w 5824166"/>
              <a:gd name="connsiteY52" fmla="*/ 2428407 h 4946762"/>
              <a:gd name="connsiteX53" fmla="*/ 2196547 w 5824166"/>
              <a:gd name="connsiteY53" fmla="*/ 2398427 h 4946762"/>
              <a:gd name="connsiteX54" fmla="*/ 2271497 w 5824166"/>
              <a:gd name="connsiteY54" fmla="*/ 2323476 h 4946762"/>
              <a:gd name="connsiteX55" fmla="*/ 2361438 w 5824166"/>
              <a:gd name="connsiteY55" fmla="*/ 2263515 h 4946762"/>
              <a:gd name="connsiteX56" fmla="*/ 2436389 w 5824166"/>
              <a:gd name="connsiteY56" fmla="*/ 2218545 h 4946762"/>
              <a:gd name="connsiteX57" fmla="*/ 2511340 w 5824166"/>
              <a:gd name="connsiteY57" fmla="*/ 2158584 h 4946762"/>
              <a:gd name="connsiteX58" fmla="*/ 2616271 w 5824166"/>
              <a:gd name="connsiteY58" fmla="*/ 2113614 h 4946762"/>
              <a:gd name="connsiteX59" fmla="*/ 2646252 w 5824166"/>
              <a:gd name="connsiteY59" fmla="*/ 2083633 h 4946762"/>
              <a:gd name="connsiteX60" fmla="*/ 2751183 w 5824166"/>
              <a:gd name="connsiteY60" fmla="*/ 2038663 h 4946762"/>
              <a:gd name="connsiteX61" fmla="*/ 2781163 w 5824166"/>
              <a:gd name="connsiteY61" fmla="*/ 2008682 h 4946762"/>
              <a:gd name="connsiteX62" fmla="*/ 2931065 w 5824166"/>
              <a:gd name="connsiteY62" fmla="*/ 1903751 h 4946762"/>
              <a:gd name="connsiteX63" fmla="*/ 3006015 w 5824166"/>
              <a:gd name="connsiteY63" fmla="*/ 1858781 h 4946762"/>
              <a:gd name="connsiteX64" fmla="*/ 3155917 w 5824166"/>
              <a:gd name="connsiteY64" fmla="*/ 1768840 h 4946762"/>
              <a:gd name="connsiteX65" fmla="*/ 3215878 w 5824166"/>
              <a:gd name="connsiteY65" fmla="*/ 1708879 h 4946762"/>
              <a:gd name="connsiteX66" fmla="*/ 3260848 w 5824166"/>
              <a:gd name="connsiteY66" fmla="*/ 1678899 h 4946762"/>
              <a:gd name="connsiteX67" fmla="*/ 3410750 w 5824166"/>
              <a:gd name="connsiteY67" fmla="*/ 1514007 h 4946762"/>
              <a:gd name="connsiteX68" fmla="*/ 3470711 w 5824166"/>
              <a:gd name="connsiteY68" fmla="*/ 1409076 h 4946762"/>
              <a:gd name="connsiteX69" fmla="*/ 3530671 w 5824166"/>
              <a:gd name="connsiteY69" fmla="*/ 1319135 h 4946762"/>
              <a:gd name="connsiteX70" fmla="*/ 3590632 w 5824166"/>
              <a:gd name="connsiteY70" fmla="*/ 1229194 h 4946762"/>
              <a:gd name="connsiteX71" fmla="*/ 3650592 w 5824166"/>
              <a:gd name="connsiteY71" fmla="*/ 1139253 h 4946762"/>
              <a:gd name="connsiteX72" fmla="*/ 3680573 w 5824166"/>
              <a:gd name="connsiteY72" fmla="*/ 1094282 h 4946762"/>
              <a:gd name="connsiteX73" fmla="*/ 3725543 w 5824166"/>
              <a:gd name="connsiteY73" fmla="*/ 1004341 h 4946762"/>
              <a:gd name="connsiteX74" fmla="*/ 3755524 w 5824166"/>
              <a:gd name="connsiteY74" fmla="*/ 914400 h 4946762"/>
              <a:gd name="connsiteX75" fmla="*/ 3770514 w 5824166"/>
              <a:gd name="connsiteY75" fmla="*/ 869430 h 4946762"/>
              <a:gd name="connsiteX76" fmla="*/ 3800494 w 5824166"/>
              <a:gd name="connsiteY76" fmla="*/ 824459 h 4946762"/>
              <a:gd name="connsiteX77" fmla="*/ 3830474 w 5824166"/>
              <a:gd name="connsiteY77" fmla="*/ 734518 h 4946762"/>
              <a:gd name="connsiteX78" fmla="*/ 3860455 w 5824166"/>
              <a:gd name="connsiteY78" fmla="*/ 674558 h 4946762"/>
              <a:gd name="connsiteX79" fmla="*/ 3875445 w 5824166"/>
              <a:gd name="connsiteY79" fmla="*/ 629587 h 4946762"/>
              <a:gd name="connsiteX80" fmla="*/ 3935406 w 5824166"/>
              <a:gd name="connsiteY80" fmla="*/ 554637 h 4946762"/>
              <a:gd name="connsiteX81" fmla="*/ 3950396 w 5824166"/>
              <a:gd name="connsiteY81" fmla="*/ 509666 h 4946762"/>
              <a:gd name="connsiteX82" fmla="*/ 4010356 w 5824166"/>
              <a:gd name="connsiteY82" fmla="*/ 434715 h 4946762"/>
              <a:gd name="connsiteX83" fmla="*/ 4055327 w 5824166"/>
              <a:gd name="connsiteY83" fmla="*/ 344774 h 4946762"/>
              <a:gd name="connsiteX84" fmla="*/ 4130278 w 5824166"/>
              <a:gd name="connsiteY84" fmla="*/ 269823 h 4946762"/>
              <a:gd name="connsiteX85" fmla="*/ 4160258 w 5824166"/>
              <a:gd name="connsiteY85" fmla="*/ 224853 h 4946762"/>
              <a:gd name="connsiteX86" fmla="*/ 4205229 w 5824166"/>
              <a:gd name="connsiteY86" fmla="*/ 194873 h 4946762"/>
              <a:gd name="connsiteX87" fmla="*/ 4235209 w 5824166"/>
              <a:gd name="connsiteY87" fmla="*/ 164892 h 4946762"/>
              <a:gd name="connsiteX88" fmla="*/ 4280179 w 5824166"/>
              <a:gd name="connsiteY88" fmla="*/ 134912 h 4946762"/>
              <a:gd name="connsiteX89" fmla="*/ 4310160 w 5824166"/>
              <a:gd name="connsiteY89" fmla="*/ 104932 h 4946762"/>
              <a:gd name="connsiteX90" fmla="*/ 4355130 w 5824166"/>
              <a:gd name="connsiteY90" fmla="*/ 89941 h 4946762"/>
              <a:gd name="connsiteX91" fmla="*/ 4400101 w 5824166"/>
              <a:gd name="connsiteY91" fmla="*/ 59961 h 4946762"/>
              <a:gd name="connsiteX92" fmla="*/ 4475052 w 5824166"/>
              <a:gd name="connsiteY92" fmla="*/ 44971 h 4946762"/>
              <a:gd name="connsiteX93" fmla="*/ 4564992 w 5824166"/>
              <a:gd name="connsiteY93" fmla="*/ 14991 h 4946762"/>
              <a:gd name="connsiteX94" fmla="*/ 4609963 w 5824166"/>
              <a:gd name="connsiteY94" fmla="*/ 0 h 4946762"/>
              <a:gd name="connsiteX95" fmla="*/ 5014697 w 5824166"/>
              <a:gd name="connsiteY95" fmla="*/ 14991 h 4946762"/>
              <a:gd name="connsiteX96" fmla="*/ 5119629 w 5824166"/>
              <a:gd name="connsiteY96" fmla="*/ 59961 h 4946762"/>
              <a:gd name="connsiteX97" fmla="*/ 5284520 w 5824166"/>
              <a:gd name="connsiteY97" fmla="*/ 104932 h 4946762"/>
              <a:gd name="connsiteX98" fmla="*/ 5419432 w 5824166"/>
              <a:gd name="connsiteY98" fmla="*/ 179882 h 4946762"/>
              <a:gd name="connsiteX99" fmla="*/ 5554343 w 5824166"/>
              <a:gd name="connsiteY99" fmla="*/ 344774 h 4946762"/>
              <a:gd name="connsiteX100" fmla="*/ 5584324 w 5824166"/>
              <a:gd name="connsiteY100" fmla="*/ 389745 h 4946762"/>
              <a:gd name="connsiteX101" fmla="*/ 5614304 w 5824166"/>
              <a:gd name="connsiteY101" fmla="*/ 494676 h 4946762"/>
              <a:gd name="connsiteX102" fmla="*/ 5629294 w 5824166"/>
              <a:gd name="connsiteY102" fmla="*/ 539646 h 4946762"/>
              <a:gd name="connsiteX103" fmla="*/ 5659274 w 5824166"/>
              <a:gd name="connsiteY103" fmla="*/ 689548 h 4946762"/>
              <a:gd name="connsiteX104" fmla="*/ 5644284 w 5824166"/>
              <a:gd name="connsiteY104" fmla="*/ 854440 h 4946762"/>
              <a:gd name="connsiteX105" fmla="*/ 5614304 w 5824166"/>
              <a:gd name="connsiteY105" fmla="*/ 944381 h 4946762"/>
              <a:gd name="connsiteX106" fmla="*/ 5599314 w 5824166"/>
              <a:gd name="connsiteY106" fmla="*/ 1019332 h 4946762"/>
              <a:gd name="connsiteX107" fmla="*/ 5554343 w 5824166"/>
              <a:gd name="connsiteY107" fmla="*/ 1184223 h 4946762"/>
              <a:gd name="connsiteX108" fmla="*/ 5539353 w 5824166"/>
              <a:gd name="connsiteY108" fmla="*/ 1289155 h 4946762"/>
              <a:gd name="connsiteX109" fmla="*/ 5524363 w 5824166"/>
              <a:gd name="connsiteY109" fmla="*/ 1364105 h 4946762"/>
              <a:gd name="connsiteX110" fmla="*/ 5509373 w 5824166"/>
              <a:gd name="connsiteY110" fmla="*/ 1499017 h 4946762"/>
              <a:gd name="connsiteX111" fmla="*/ 5524363 w 5824166"/>
              <a:gd name="connsiteY111" fmla="*/ 2128604 h 4946762"/>
              <a:gd name="connsiteX112" fmla="*/ 5539353 w 5824166"/>
              <a:gd name="connsiteY112" fmla="*/ 2203555 h 4946762"/>
              <a:gd name="connsiteX113" fmla="*/ 5584324 w 5824166"/>
              <a:gd name="connsiteY113" fmla="*/ 2338466 h 4946762"/>
              <a:gd name="connsiteX114" fmla="*/ 5599314 w 5824166"/>
              <a:gd name="connsiteY114" fmla="*/ 2383437 h 4946762"/>
              <a:gd name="connsiteX115" fmla="*/ 5644284 w 5824166"/>
              <a:gd name="connsiteY115" fmla="*/ 2518348 h 4946762"/>
              <a:gd name="connsiteX116" fmla="*/ 5674265 w 5824166"/>
              <a:gd name="connsiteY116" fmla="*/ 2548328 h 4946762"/>
              <a:gd name="connsiteX117" fmla="*/ 5689255 w 5824166"/>
              <a:gd name="connsiteY117" fmla="*/ 2593299 h 4946762"/>
              <a:gd name="connsiteX118" fmla="*/ 5719235 w 5824166"/>
              <a:gd name="connsiteY118" fmla="*/ 2698230 h 4946762"/>
              <a:gd name="connsiteX119" fmla="*/ 5764206 w 5824166"/>
              <a:gd name="connsiteY119" fmla="*/ 2773181 h 4946762"/>
              <a:gd name="connsiteX120" fmla="*/ 5779196 w 5824166"/>
              <a:gd name="connsiteY120" fmla="*/ 2863122 h 4946762"/>
              <a:gd name="connsiteX121" fmla="*/ 5794186 w 5824166"/>
              <a:gd name="connsiteY121" fmla="*/ 2908092 h 4946762"/>
              <a:gd name="connsiteX122" fmla="*/ 5809176 w 5824166"/>
              <a:gd name="connsiteY122" fmla="*/ 3057994 h 4946762"/>
              <a:gd name="connsiteX123" fmla="*/ 5824166 w 5824166"/>
              <a:gd name="connsiteY123" fmla="*/ 3162925 h 4946762"/>
              <a:gd name="connsiteX124" fmla="*/ 5794186 w 5824166"/>
              <a:gd name="connsiteY124" fmla="*/ 3447738 h 4946762"/>
              <a:gd name="connsiteX125" fmla="*/ 5689255 w 5824166"/>
              <a:gd name="connsiteY125" fmla="*/ 3567659 h 4946762"/>
              <a:gd name="connsiteX126" fmla="*/ 5659274 w 5824166"/>
              <a:gd name="connsiteY126" fmla="*/ 3612630 h 4946762"/>
              <a:gd name="connsiteX127" fmla="*/ 5599314 w 5824166"/>
              <a:gd name="connsiteY127" fmla="*/ 3687581 h 4946762"/>
              <a:gd name="connsiteX128" fmla="*/ 5494383 w 5824166"/>
              <a:gd name="connsiteY128" fmla="*/ 3762532 h 4946762"/>
              <a:gd name="connsiteX129" fmla="*/ 5344481 w 5824166"/>
              <a:gd name="connsiteY129" fmla="*/ 3867463 h 4946762"/>
              <a:gd name="connsiteX130" fmla="*/ 5299511 w 5824166"/>
              <a:gd name="connsiteY130" fmla="*/ 3882453 h 4946762"/>
              <a:gd name="connsiteX131" fmla="*/ 5149609 w 5824166"/>
              <a:gd name="connsiteY131" fmla="*/ 3972394 h 4946762"/>
              <a:gd name="connsiteX132" fmla="*/ 5059668 w 5824166"/>
              <a:gd name="connsiteY132" fmla="*/ 4032355 h 4946762"/>
              <a:gd name="connsiteX133" fmla="*/ 5014697 w 5824166"/>
              <a:gd name="connsiteY133" fmla="*/ 4062335 h 4946762"/>
              <a:gd name="connsiteX134" fmla="*/ 4939747 w 5824166"/>
              <a:gd name="connsiteY134" fmla="*/ 4092315 h 4946762"/>
              <a:gd name="connsiteX135" fmla="*/ 4789845 w 5824166"/>
              <a:gd name="connsiteY135" fmla="*/ 4182256 h 4946762"/>
              <a:gd name="connsiteX136" fmla="*/ 4729884 w 5824166"/>
              <a:gd name="connsiteY136" fmla="*/ 4212237 h 4946762"/>
              <a:gd name="connsiteX137" fmla="*/ 4684914 w 5824166"/>
              <a:gd name="connsiteY137" fmla="*/ 4242217 h 4946762"/>
              <a:gd name="connsiteX138" fmla="*/ 4639943 w 5824166"/>
              <a:gd name="connsiteY138" fmla="*/ 4257207 h 4946762"/>
              <a:gd name="connsiteX139" fmla="*/ 4594973 w 5824166"/>
              <a:gd name="connsiteY139" fmla="*/ 4287187 h 4946762"/>
              <a:gd name="connsiteX140" fmla="*/ 4490042 w 5824166"/>
              <a:gd name="connsiteY140" fmla="*/ 4332158 h 4946762"/>
              <a:gd name="connsiteX141" fmla="*/ 4400101 w 5824166"/>
              <a:gd name="connsiteY141" fmla="*/ 4392118 h 4946762"/>
              <a:gd name="connsiteX142" fmla="*/ 4355130 w 5824166"/>
              <a:gd name="connsiteY142" fmla="*/ 4407109 h 4946762"/>
              <a:gd name="connsiteX143" fmla="*/ 4265189 w 5824166"/>
              <a:gd name="connsiteY143" fmla="*/ 4467069 h 4946762"/>
              <a:gd name="connsiteX144" fmla="*/ 4160258 w 5824166"/>
              <a:gd name="connsiteY144" fmla="*/ 4527030 h 4946762"/>
              <a:gd name="connsiteX145" fmla="*/ 4100297 w 5824166"/>
              <a:gd name="connsiteY145" fmla="*/ 4557010 h 4946762"/>
              <a:gd name="connsiteX146" fmla="*/ 4010356 w 5824166"/>
              <a:gd name="connsiteY146" fmla="*/ 4601981 h 4946762"/>
              <a:gd name="connsiteX147" fmla="*/ 3920415 w 5824166"/>
              <a:gd name="connsiteY147" fmla="*/ 4646951 h 4946762"/>
              <a:gd name="connsiteX148" fmla="*/ 3875445 w 5824166"/>
              <a:gd name="connsiteY148" fmla="*/ 4676932 h 4946762"/>
              <a:gd name="connsiteX149" fmla="*/ 3815484 w 5824166"/>
              <a:gd name="connsiteY149" fmla="*/ 4691922 h 4946762"/>
              <a:gd name="connsiteX150" fmla="*/ 3740533 w 5824166"/>
              <a:gd name="connsiteY150" fmla="*/ 4721902 h 4946762"/>
              <a:gd name="connsiteX151" fmla="*/ 3590632 w 5824166"/>
              <a:gd name="connsiteY151" fmla="*/ 4766873 h 4946762"/>
              <a:gd name="connsiteX152" fmla="*/ 3500691 w 5824166"/>
              <a:gd name="connsiteY152" fmla="*/ 4796853 h 4946762"/>
              <a:gd name="connsiteX153" fmla="*/ 3455720 w 5824166"/>
              <a:gd name="connsiteY153" fmla="*/ 4811843 h 4946762"/>
              <a:gd name="connsiteX154" fmla="*/ 3395760 w 5824166"/>
              <a:gd name="connsiteY154" fmla="*/ 4826833 h 4946762"/>
              <a:gd name="connsiteX155" fmla="*/ 3290829 w 5824166"/>
              <a:gd name="connsiteY155" fmla="*/ 4871804 h 4946762"/>
              <a:gd name="connsiteX156" fmla="*/ 3170907 w 5824166"/>
              <a:gd name="connsiteY156" fmla="*/ 4901784 h 4946762"/>
              <a:gd name="connsiteX157" fmla="*/ 3006015 w 5824166"/>
              <a:gd name="connsiteY157" fmla="*/ 4946755 h 4946762"/>
              <a:gd name="connsiteX158" fmla="*/ 2721202 w 5824166"/>
              <a:gd name="connsiteY158" fmla="*/ 4916774 h 4946762"/>
              <a:gd name="connsiteX159" fmla="*/ 2676232 w 5824166"/>
              <a:gd name="connsiteY159" fmla="*/ 4886794 h 4946762"/>
              <a:gd name="connsiteX160" fmla="*/ 2646252 w 5824166"/>
              <a:gd name="connsiteY160" fmla="*/ 4841823 h 4946762"/>
              <a:gd name="connsiteX161" fmla="*/ 2616271 w 5824166"/>
              <a:gd name="connsiteY161" fmla="*/ 4811843 h 4946762"/>
              <a:gd name="connsiteX162" fmla="*/ 2601281 w 5824166"/>
              <a:gd name="connsiteY162" fmla="*/ 4766873 h 4946762"/>
              <a:gd name="connsiteX163" fmla="*/ 2571301 w 5824166"/>
              <a:gd name="connsiteY163" fmla="*/ 4721902 h 4946762"/>
              <a:gd name="connsiteX164" fmla="*/ 2541320 w 5824166"/>
              <a:gd name="connsiteY164" fmla="*/ 4572000 h 4946762"/>
              <a:gd name="connsiteX165" fmla="*/ 2511340 w 5824166"/>
              <a:gd name="connsiteY165" fmla="*/ 4482059 h 4946762"/>
              <a:gd name="connsiteX166" fmla="*/ 2496350 w 5824166"/>
              <a:gd name="connsiteY166" fmla="*/ 4437089 h 4946762"/>
              <a:gd name="connsiteX167" fmla="*/ 2526330 w 5824166"/>
              <a:gd name="connsiteY167" fmla="*/ 4167266 h 4946762"/>
              <a:gd name="connsiteX168" fmla="*/ 2556311 w 5824166"/>
              <a:gd name="connsiteY168" fmla="*/ 4122296 h 4946762"/>
              <a:gd name="connsiteX169" fmla="*/ 2586291 w 5824166"/>
              <a:gd name="connsiteY169" fmla="*/ 4092315 h 4946762"/>
              <a:gd name="connsiteX170" fmla="*/ 2601281 w 5824166"/>
              <a:gd name="connsiteY170" fmla="*/ 4047345 h 4946762"/>
              <a:gd name="connsiteX171" fmla="*/ 2691222 w 5824166"/>
              <a:gd name="connsiteY171" fmla="*/ 3927423 h 4946762"/>
              <a:gd name="connsiteX172" fmla="*/ 2736192 w 5824166"/>
              <a:gd name="connsiteY172" fmla="*/ 3837482 h 4946762"/>
              <a:gd name="connsiteX173" fmla="*/ 2781163 w 5824166"/>
              <a:gd name="connsiteY173" fmla="*/ 3702571 h 4946762"/>
              <a:gd name="connsiteX174" fmla="*/ 2796153 w 5824166"/>
              <a:gd name="connsiteY174" fmla="*/ 3657600 h 4946762"/>
              <a:gd name="connsiteX175" fmla="*/ 2811143 w 5824166"/>
              <a:gd name="connsiteY175" fmla="*/ 3612630 h 4946762"/>
              <a:gd name="connsiteX176" fmla="*/ 2796153 w 5824166"/>
              <a:gd name="connsiteY176" fmla="*/ 3447738 h 4946762"/>
              <a:gd name="connsiteX177" fmla="*/ 2751183 w 5824166"/>
              <a:gd name="connsiteY177" fmla="*/ 3402768 h 4946762"/>
              <a:gd name="connsiteX178" fmla="*/ 2721202 w 5824166"/>
              <a:gd name="connsiteY178" fmla="*/ 3357797 h 4946762"/>
              <a:gd name="connsiteX179" fmla="*/ 2631261 w 5824166"/>
              <a:gd name="connsiteY179" fmla="*/ 3297837 h 4946762"/>
              <a:gd name="connsiteX180" fmla="*/ 2526330 w 5824166"/>
              <a:gd name="connsiteY180" fmla="*/ 3267856 h 4946762"/>
              <a:gd name="connsiteX181" fmla="*/ 2481360 w 5824166"/>
              <a:gd name="connsiteY181" fmla="*/ 3252866 h 4946762"/>
              <a:gd name="connsiteX182" fmla="*/ 2361438 w 5824166"/>
              <a:gd name="connsiteY182" fmla="*/ 3222886 h 4946762"/>
              <a:gd name="connsiteX183" fmla="*/ 2331458 w 5824166"/>
              <a:gd name="connsiteY183" fmla="*/ 3192905 h 4946762"/>
              <a:gd name="connsiteX184" fmla="*/ 2241517 w 5824166"/>
              <a:gd name="connsiteY184" fmla="*/ 3162925 h 4946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</a:cxnLst>
            <a:rect l="l" t="t" r="r" b="b"/>
            <a:pathLst>
              <a:path w="5824166" h="4946762">
                <a:moveTo>
                  <a:pt x="2241517" y="3162925"/>
                </a:moveTo>
                <a:cubicBezTo>
                  <a:pt x="2214035" y="3155430"/>
                  <a:pt x="2192044" y="3147935"/>
                  <a:pt x="2166566" y="3147935"/>
                </a:cubicBezTo>
                <a:cubicBezTo>
                  <a:pt x="2036479" y="3147935"/>
                  <a:pt x="2068238" y="3165020"/>
                  <a:pt x="1956704" y="3192905"/>
                </a:cubicBezTo>
                <a:cubicBezTo>
                  <a:pt x="1881414" y="3211728"/>
                  <a:pt x="1916288" y="3201381"/>
                  <a:pt x="1851773" y="3222886"/>
                </a:cubicBezTo>
                <a:cubicBezTo>
                  <a:pt x="1841779" y="3232879"/>
                  <a:pt x="1834433" y="3246546"/>
                  <a:pt x="1821792" y="3252866"/>
                </a:cubicBezTo>
                <a:cubicBezTo>
                  <a:pt x="1793527" y="3266999"/>
                  <a:pt x="1761832" y="3272853"/>
                  <a:pt x="1731852" y="3282846"/>
                </a:cubicBezTo>
                <a:cubicBezTo>
                  <a:pt x="1667329" y="3304354"/>
                  <a:pt x="1702220" y="3294002"/>
                  <a:pt x="1626920" y="3312827"/>
                </a:cubicBezTo>
                <a:cubicBezTo>
                  <a:pt x="1586355" y="3339871"/>
                  <a:pt x="1569538" y="3353767"/>
                  <a:pt x="1521989" y="3372787"/>
                </a:cubicBezTo>
                <a:cubicBezTo>
                  <a:pt x="1492647" y="3384524"/>
                  <a:pt x="1462028" y="3392774"/>
                  <a:pt x="1432048" y="3402768"/>
                </a:cubicBezTo>
                <a:cubicBezTo>
                  <a:pt x="1417058" y="3407765"/>
                  <a:pt x="1401211" y="3410692"/>
                  <a:pt x="1387078" y="3417758"/>
                </a:cubicBezTo>
                <a:cubicBezTo>
                  <a:pt x="1367091" y="3427751"/>
                  <a:pt x="1347865" y="3439439"/>
                  <a:pt x="1327117" y="3447738"/>
                </a:cubicBezTo>
                <a:cubicBezTo>
                  <a:pt x="1297775" y="3459475"/>
                  <a:pt x="1267156" y="3467724"/>
                  <a:pt x="1237176" y="3477718"/>
                </a:cubicBezTo>
                <a:cubicBezTo>
                  <a:pt x="1222186" y="3482715"/>
                  <a:pt x="1207535" y="3488877"/>
                  <a:pt x="1192206" y="3492709"/>
                </a:cubicBezTo>
                <a:cubicBezTo>
                  <a:pt x="1172219" y="3497706"/>
                  <a:pt x="1152054" y="3502039"/>
                  <a:pt x="1132245" y="3507699"/>
                </a:cubicBezTo>
                <a:cubicBezTo>
                  <a:pt x="1117052" y="3512040"/>
                  <a:pt x="1102603" y="3518857"/>
                  <a:pt x="1087274" y="3522689"/>
                </a:cubicBezTo>
                <a:cubicBezTo>
                  <a:pt x="963628" y="3553600"/>
                  <a:pt x="1060082" y="3521893"/>
                  <a:pt x="952363" y="3552669"/>
                </a:cubicBezTo>
                <a:cubicBezTo>
                  <a:pt x="937170" y="3557010"/>
                  <a:pt x="922585" y="3563318"/>
                  <a:pt x="907392" y="3567659"/>
                </a:cubicBezTo>
                <a:cubicBezTo>
                  <a:pt x="887583" y="3573319"/>
                  <a:pt x="867165" y="3576730"/>
                  <a:pt x="847432" y="3582650"/>
                </a:cubicBezTo>
                <a:cubicBezTo>
                  <a:pt x="817163" y="3591731"/>
                  <a:pt x="787471" y="3602637"/>
                  <a:pt x="757491" y="3612630"/>
                </a:cubicBezTo>
                <a:lnTo>
                  <a:pt x="712520" y="3627620"/>
                </a:lnTo>
                <a:cubicBezTo>
                  <a:pt x="697530" y="3632617"/>
                  <a:pt x="682879" y="3638778"/>
                  <a:pt x="667550" y="3642610"/>
                </a:cubicBezTo>
                <a:cubicBezTo>
                  <a:pt x="480101" y="3689471"/>
                  <a:pt x="713155" y="3629580"/>
                  <a:pt x="562619" y="3672591"/>
                </a:cubicBezTo>
                <a:cubicBezTo>
                  <a:pt x="542810" y="3678251"/>
                  <a:pt x="522391" y="3681661"/>
                  <a:pt x="502658" y="3687581"/>
                </a:cubicBezTo>
                <a:cubicBezTo>
                  <a:pt x="472389" y="3696662"/>
                  <a:pt x="412717" y="3717561"/>
                  <a:pt x="412717" y="3717561"/>
                </a:cubicBezTo>
                <a:cubicBezTo>
                  <a:pt x="317779" y="3712564"/>
                  <a:pt x="222101" y="3715416"/>
                  <a:pt x="127904" y="3702571"/>
                </a:cubicBezTo>
                <a:cubicBezTo>
                  <a:pt x="110053" y="3700137"/>
                  <a:pt x="99047" y="3680648"/>
                  <a:pt x="82933" y="3672591"/>
                </a:cubicBezTo>
                <a:cubicBezTo>
                  <a:pt x="68800" y="3665525"/>
                  <a:pt x="52953" y="3662597"/>
                  <a:pt x="37963" y="3657600"/>
                </a:cubicBezTo>
                <a:cubicBezTo>
                  <a:pt x="-17239" y="3491992"/>
                  <a:pt x="-3072" y="3571307"/>
                  <a:pt x="22973" y="3297837"/>
                </a:cubicBezTo>
                <a:cubicBezTo>
                  <a:pt x="24471" y="3282107"/>
                  <a:pt x="30897" y="3266999"/>
                  <a:pt x="37963" y="3252866"/>
                </a:cubicBezTo>
                <a:cubicBezTo>
                  <a:pt x="68720" y="3191351"/>
                  <a:pt x="60744" y="3224389"/>
                  <a:pt x="97924" y="3177915"/>
                </a:cubicBezTo>
                <a:cubicBezTo>
                  <a:pt x="173569" y="3083359"/>
                  <a:pt x="85492" y="3175359"/>
                  <a:pt x="157884" y="3102964"/>
                </a:cubicBezTo>
                <a:cubicBezTo>
                  <a:pt x="162881" y="3087974"/>
                  <a:pt x="163690" y="3070852"/>
                  <a:pt x="172874" y="3057994"/>
                </a:cubicBezTo>
                <a:cubicBezTo>
                  <a:pt x="198460" y="3022173"/>
                  <a:pt x="285613" y="2950461"/>
                  <a:pt x="322776" y="2938073"/>
                </a:cubicBezTo>
                <a:cubicBezTo>
                  <a:pt x="337766" y="2933076"/>
                  <a:pt x="353614" y="2930149"/>
                  <a:pt x="367747" y="2923082"/>
                </a:cubicBezTo>
                <a:cubicBezTo>
                  <a:pt x="383861" y="2915025"/>
                  <a:pt x="395848" y="2899428"/>
                  <a:pt x="412717" y="2893102"/>
                </a:cubicBezTo>
                <a:cubicBezTo>
                  <a:pt x="436573" y="2884156"/>
                  <a:pt x="462950" y="2884291"/>
                  <a:pt x="487668" y="2878112"/>
                </a:cubicBezTo>
                <a:cubicBezTo>
                  <a:pt x="502997" y="2874280"/>
                  <a:pt x="517144" y="2866221"/>
                  <a:pt x="532638" y="2863122"/>
                </a:cubicBezTo>
                <a:cubicBezTo>
                  <a:pt x="659577" y="2837735"/>
                  <a:pt x="605242" y="2859961"/>
                  <a:pt x="712520" y="2833141"/>
                </a:cubicBezTo>
                <a:cubicBezTo>
                  <a:pt x="727849" y="2829309"/>
                  <a:pt x="741997" y="2821250"/>
                  <a:pt x="757491" y="2818151"/>
                </a:cubicBezTo>
                <a:cubicBezTo>
                  <a:pt x="792137" y="2811222"/>
                  <a:pt x="827660" y="2809481"/>
                  <a:pt x="862422" y="2803161"/>
                </a:cubicBezTo>
                <a:cubicBezTo>
                  <a:pt x="882692" y="2799476"/>
                  <a:pt x="901940" y="2790726"/>
                  <a:pt x="922383" y="2788171"/>
                </a:cubicBezTo>
                <a:cubicBezTo>
                  <a:pt x="1022040" y="2775714"/>
                  <a:pt x="1122763" y="2772395"/>
                  <a:pt x="1222186" y="2758191"/>
                </a:cubicBezTo>
                <a:lnTo>
                  <a:pt x="1327117" y="2743200"/>
                </a:lnTo>
                <a:cubicBezTo>
                  <a:pt x="1477373" y="2693115"/>
                  <a:pt x="1355608" y="2728508"/>
                  <a:pt x="1506999" y="2698230"/>
                </a:cubicBezTo>
                <a:cubicBezTo>
                  <a:pt x="1647177" y="2670195"/>
                  <a:pt x="1497650" y="2696821"/>
                  <a:pt x="1611930" y="2668250"/>
                </a:cubicBezTo>
                <a:cubicBezTo>
                  <a:pt x="1636648" y="2662070"/>
                  <a:pt x="1662300" y="2659963"/>
                  <a:pt x="1686881" y="2653259"/>
                </a:cubicBezTo>
                <a:lnTo>
                  <a:pt x="1821792" y="2608289"/>
                </a:lnTo>
                <a:cubicBezTo>
                  <a:pt x="1836782" y="2603292"/>
                  <a:pt x="1851434" y="2597131"/>
                  <a:pt x="1866763" y="2593299"/>
                </a:cubicBezTo>
                <a:lnTo>
                  <a:pt x="1926724" y="2578309"/>
                </a:lnTo>
                <a:cubicBezTo>
                  <a:pt x="1979050" y="2525982"/>
                  <a:pt x="1943296" y="2552797"/>
                  <a:pt x="2046645" y="2518348"/>
                </a:cubicBezTo>
                <a:lnTo>
                  <a:pt x="2091615" y="2503358"/>
                </a:lnTo>
                <a:cubicBezTo>
                  <a:pt x="2101609" y="2493364"/>
                  <a:pt x="2112767" y="2484413"/>
                  <a:pt x="2121596" y="2473377"/>
                </a:cubicBezTo>
                <a:cubicBezTo>
                  <a:pt x="2132850" y="2459309"/>
                  <a:pt x="2138837" y="2441146"/>
                  <a:pt x="2151576" y="2428407"/>
                </a:cubicBezTo>
                <a:cubicBezTo>
                  <a:pt x="2164315" y="2415668"/>
                  <a:pt x="2182989" y="2410291"/>
                  <a:pt x="2196547" y="2398427"/>
                </a:cubicBezTo>
                <a:cubicBezTo>
                  <a:pt x="2223137" y="2375161"/>
                  <a:pt x="2242099" y="2343075"/>
                  <a:pt x="2271497" y="2323476"/>
                </a:cubicBezTo>
                <a:cubicBezTo>
                  <a:pt x="2301477" y="2303489"/>
                  <a:pt x="2335959" y="2288993"/>
                  <a:pt x="2361438" y="2263515"/>
                </a:cubicBezTo>
                <a:cubicBezTo>
                  <a:pt x="2402592" y="2222362"/>
                  <a:pt x="2378011" y="2238004"/>
                  <a:pt x="2436389" y="2218545"/>
                </a:cubicBezTo>
                <a:cubicBezTo>
                  <a:pt x="2464274" y="2190660"/>
                  <a:pt x="2473521" y="2177493"/>
                  <a:pt x="2511340" y="2158584"/>
                </a:cubicBezTo>
                <a:cubicBezTo>
                  <a:pt x="2591286" y="2118611"/>
                  <a:pt x="2522696" y="2175998"/>
                  <a:pt x="2616271" y="2113614"/>
                </a:cubicBezTo>
                <a:cubicBezTo>
                  <a:pt x="2628030" y="2105774"/>
                  <a:pt x="2634493" y="2091473"/>
                  <a:pt x="2646252" y="2083633"/>
                </a:cubicBezTo>
                <a:cubicBezTo>
                  <a:pt x="2683299" y="2058935"/>
                  <a:pt x="2711209" y="2051987"/>
                  <a:pt x="2751183" y="2038663"/>
                </a:cubicBezTo>
                <a:cubicBezTo>
                  <a:pt x="2761176" y="2028669"/>
                  <a:pt x="2770306" y="2017730"/>
                  <a:pt x="2781163" y="2008682"/>
                </a:cubicBezTo>
                <a:cubicBezTo>
                  <a:pt x="2816298" y="1979403"/>
                  <a:pt x="2897714" y="1923761"/>
                  <a:pt x="2931065" y="1903751"/>
                </a:cubicBezTo>
                <a:cubicBezTo>
                  <a:pt x="2956048" y="1888761"/>
                  <a:pt x="2981435" y="1874423"/>
                  <a:pt x="3006015" y="1858781"/>
                </a:cubicBezTo>
                <a:cubicBezTo>
                  <a:pt x="3138667" y="1774366"/>
                  <a:pt x="3048771" y="1822412"/>
                  <a:pt x="3155917" y="1768840"/>
                </a:cubicBezTo>
                <a:cubicBezTo>
                  <a:pt x="3175904" y="1748853"/>
                  <a:pt x="3192359" y="1724558"/>
                  <a:pt x="3215878" y="1708879"/>
                </a:cubicBezTo>
                <a:cubicBezTo>
                  <a:pt x="3230868" y="1698886"/>
                  <a:pt x="3247517" y="1691018"/>
                  <a:pt x="3260848" y="1678899"/>
                </a:cubicBezTo>
                <a:cubicBezTo>
                  <a:pt x="3373100" y="1576852"/>
                  <a:pt x="3355916" y="1596258"/>
                  <a:pt x="3410750" y="1514007"/>
                </a:cubicBezTo>
                <a:cubicBezTo>
                  <a:pt x="3436972" y="1409115"/>
                  <a:pt x="3404904" y="1493684"/>
                  <a:pt x="3470711" y="1409076"/>
                </a:cubicBezTo>
                <a:cubicBezTo>
                  <a:pt x="3492832" y="1380634"/>
                  <a:pt x="3510684" y="1349115"/>
                  <a:pt x="3530671" y="1319135"/>
                </a:cubicBezTo>
                <a:lnTo>
                  <a:pt x="3590632" y="1229194"/>
                </a:lnTo>
                <a:lnTo>
                  <a:pt x="3650592" y="1139253"/>
                </a:lnTo>
                <a:lnTo>
                  <a:pt x="3680573" y="1094282"/>
                </a:lnTo>
                <a:cubicBezTo>
                  <a:pt x="3735239" y="930284"/>
                  <a:pt x="3648056" y="1178687"/>
                  <a:pt x="3725543" y="1004341"/>
                </a:cubicBezTo>
                <a:cubicBezTo>
                  <a:pt x="3738378" y="975463"/>
                  <a:pt x="3745530" y="944380"/>
                  <a:pt x="3755524" y="914400"/>
                </a:cubicBezTo>
                <a:cubicBezTo>
                  <a:pt x="3760521" y="899410"/>
                  <a:pt x="3761749" y="882577"/>
                  <a:pt x="3770514" y="869430"/>
                </a:cubicBezTo>
                <a:cubicBezTo>
                  <a:pt x="3780507" y="854440"/>
                  <a:pt x="3793177" y="840922"/>
                  <a:pt x="3800494" y="824459"/>
                </a:cubicBezTo>
                <a:cubicBezTo>
                  <a:pt x="3813329" y="795581"/>
                  <a:pt x="3816341" y="762784"/>
                  <a:pt x="3830474" y="734518"/>
                </a:cubicBezTo>
                <a:cubicBezTo>
                  <a:pt x="3840468" y="714531"/>
                  <a:pt x="3851652" y="695097"/>
                  <a:pt x="3860455" y="674558"/>
                </a:cubicBezTo>
                <a:cubicBezTo>
                  <a:pt x="3866679" y="660034"/>
                  <a:pt x="3868379" y="643720"/>
                  <a:pt x="3875445" y="629587"/>
                </a:cubicBezTo>
                <a:cubicBezTo>
                  <a:pt x="3894355" y="591767"/>
                  <a:pt x="3907520" y="582522"/>
                  <a:pt x="3935406" y="554637"/>
                </a:cubicBezTo>
                <a:cubicBezTo>
                  <a:pt x="3940403" y="539647"/>
                  <a:pt x="3943330" y="523799"/>
                  <a:pt x="3950396" y="509666"/>
                </a:cubicBezTo>
                <a:cubicBezTo>
                  <a:pt x="3969305" y="471848"/>
                  <a:pt x="3982472" y="462600"/>
                  <a:pt x="4010356" y="434715"/>
                </a:cubicBezTo>
                <a:cubicBezTo>
                  <a:pt x="4024509" y="392260"/>
                  <a:pt x="4024035" y="380537"/>
                  <a:pt x="4055327" y="344774"/>
                </a:cubicBezTo>
                <a:cubicBezTo>
                  <a:pt x="4078593" y="318184"/>
                  <a:pt x="4110679" y="299221"/>
                  <a:pt x="4130278" y="269823"/>
                </a:cubicBezTo>
                <a:cubicBezTo>
                  <a:pt x="4140271" y="254833"/>
                  <a:pt x="4147519" y="237592"/>
                  <a:pt x="4160258" y="224853"/>
                </a:cubicBezTo>
                <a:cubicBezTo>
                  <a:pt x="4172997" y="212114"/>
                  <a:pt x="4191161" y="206128"/>
                  <a:pt x="4205229" y="194873"/>
                </a:cubicBezTo>
                <a:cubicBezTo>
                  <a:pt x="4216265" y="186044"/>
                  <a:pt x="4224173" y="173721"/>
                  <a:pt x="4235209" y="164892"/>
                </a:cubicBezTo>
                <a:cubicBezTo>
                  <a:pt x="4249277" y="153638"/>
                  <a:pt x="4266111" y="146166"/>
                  <a:pt x="4280179" y="134912"/>
                </a:cubicBezTo>
                <a:cubicBezTo>
                  <a:pt x="4291215" y="126083"/>
                  <a:pt x="4298041" y="112203"/>
                  <a:pt x="4310160" y="104932"/>
                </a:cubicBezTo>
                <a:cubicBezTo>
                  <a:pt x="4323709" y="96802"/>
                  <a:pt x="4340997" y="97007"/>
                  <a:pt x="4355130" y="89941"/>
                </a:cubicBezTo>
                <a:cubicBezTo>
                  <a:pt x="4371244" y="81884"/>
                  <a:pt x="4383232" y="66287"/>
                  <a:pt x="4400101" y="59961"/>
                </a:cubicBezTo>
                <a:cubicBezTo>
                  <a:pt x="4423957" y="51015"/>
                  <a:pt x="4450471" y="51675"/>
                  <a:pt x="4475052" y="44971"/>
                </a:cubicBezTo>
                <a:cubicBezTo>
                  <a:pt x="4505540" y="36656"/>
                  <a:pt x="4535012" y="24984"/>
                  <a:pt x="4564992" y="14991"/>
                </a:cubicBezTo>
                <a:lnTo>
                  <a:pt x="4609963" y="0"/>
                </a:lnTo>
                <a:cubicBezTo>
                  <a:pt x="4744874" y="4997"/>
                  <a:pt x="4879992" y="6010"/>
                  <a:pt x="5014697" y="14991"/>
                </a:cubicBezTo>
                <a:cubicBezTo>
                  <a:pt x="5047443" y="17174"/>
                  <a:pt x="5092804" y="51019"/>
                  <a:pt x="5119629" y="59961"/>
                </a:cubicBezTo>
                <a:cubicBezTo>
                  <a:pt x="5175947" y="78733"/>
                  <a:pt x="5231956" y="69890"/>
                  <a:pt x="5284520" y="104932"/>
                </a:cubicBezTo>
                <a:cubicBezTo>
                  <a:pt x="5387608" y="173657"/>
                  <a:pt x="5340278" y="153498"/>
                  <a:pt x="5419432" y="179882"/>
                </a:cubicBezTo>
                <a:cubicBezTo>
                  <a:pt x="5519863" y="280313"/>
                  <a:pt x="5474783" y="225433"/>
                  <a:pt x="5554343" y="344774"/>
                </a:cubicBezTo>
                <a:lnTo>
                  <a:pt x="5584324" y="389745"/>
                </a:lnTo>
                <a:cubicBezTo>
                  <a:pt x="5620265" y="497567"/>
                  <a:pt x="5576660" y="362919"/>
                  <a:pt x="5614304" y="494676"/>
                </a:cubicBezTo>
                <a:cubicBezTo>
                  <a:pt x="5618645" y="509869"/>
                  <a:pt x="5625741" y="524250"/>
                  <a:pt x="5629294" y="539646"/>
                </a:cubicBezTo>
                <a:cubicBezTo>
                  <a:pt x="5640752" y="589298"/>
                  <a:pt x="5659274" y="689548"/>
                  <a:pt x="5659274" y="689548"/>
                </a:cubicBezTo>
                <a:cubicBezTo>
                  <a:pt x="5654277" y="744512"/>
                  <a:pt x="5653875" y="800089"/>
                  <a:pt x="5644284" y="854440"/>
                </a:cubicBezTo>
                <a:cubicBezTo>
                  <a:pt x="5638792" y="885561"/>
                  <a:pt x="5620502" y="913393"/>
                  <a:pt x="5614304" y="944381"/>
                </a:cubicBezTo>
                <a:cubicBezTo>
                  <a:pt x="5609307" y="969365"/>
                  <a:pt x="5605493" y="994614"/>
                  <a:pt x="5599314" y="1019332"/>
                </a:cubicBezTo>
                <a:cubicBezTo>
                  <a:pt x="5574921" y="1116903"/>
                  <a:pt x="5578697" y="1013739"/>
                  <a:pt x="5554343" y="1184223"/>
                </a:cubicBezTo>
                <a:cubicBezTo>
                  <a:pt x="5549346" y="1219200"/>
                  <a:pt x="5545162" y="1254303"/>
                  <a:pt x="5539353" y="1289155"/>
                </a:cubicBezTo>
                <a:cubicBezTo>
                  <a:pt x="5535164" y="1314286"/>
                  <a:pt x="5527966" y="1338883"/>
                  <a:pt x="5524363" y="1364105"/>
                </a:cubicBezTo>
                <a:cubicBezTo>
                  <a:pt x="5517964" y="1408898"/>
                  <a:pt x="5514370" y="1454046"/>
                  <a:pt x="5509373" y="1499017"/>
                </a:cubicBezTo>
                <a:cubicBezTo>
                  <a:pt x="5514370" y="1708879"/>
                  <a:pt x="5515438" y="1918872"/>
                  <a:pt x="5524363" y="2128604"/>
                </a:cubicBezTo>
                <a:cubicBezTo>
                  <a:pt x="5525446" y="2154059"/>
                  <a:pt x="5532649" y="2178974"/>
                  <a:pt x="5539353" y="2203555"/>
                </a:cubicBezTo>
                <a:cubicBezTo>
                  <a:pt x="5539368" y="2203611"/>
                  <a:pt x="5576820" y="2315953"/>
                  <a:pt x="5584324" y="2338466"/>
                </a:cubicBezTo>
                <a:cubicBezTo>
                  <a:pt x="5589321" y="2353456"/>
                  <a:pt x="5596215" y="2367943"/>
                  <a:pt x="5599314" y="2383437"/>
                </a:cubicBezTo>
                <a:cubicBezTo>
                  <a:pt x="5611947" y="2446601"/>
                  <a:pt x="5608821" y="2465154"/>
                  <a:pt x="5644284" y="2518348"/>
                </a:cubicBezTo>
                <a:cubicBezTo>
                  <a:pt x="5652124" y="2530107"/>
                  <a:pt x="5664271" y="2538335"/>
                  <a:pt x="5674265" y="2548328"/>
                </a:cubicBezTo>
                <a:cubicBezTo>
                  <a:pt x="5679262" y="2563318"/>
                  <a:pt x="5684914" y="2578106"/>
                  <a:pt x="5689255" y="2593299"/>
                </a:cubicBezTo>
                <a:cubicBezTo>
                  <a:pt x="5695658" y="2615710"/>
                  <a:pt x="5707256" y="2674271"/>
                  <a:pt x="5719235" y="2698230"/>
                </a:cubicBezTo>
                <a:cubicBezTo>
                  <a:pt x="5732265" y="2724290"/>
                  <a:pt x="5749216" y="2748197"/>
                  <a:pt x="5764206" y="2773181"/>
                </a:cubicBezTo>
                <a:cubicBezTo>
                  <a:pt x="5769203" y="2803161"/>
                  <a:pt x="5772603" y="2833452"/>
                  <a:pt x="5779196" y="2863122"/>
                </a:cubicBezTo>
                <a:cubicBezTo>
                  <a:pt x="5782624" y="2878547"/>
                  <a:pt x="5791783" y="2892475"/>
                  <a:pt x="5794186" y="2908092"/>
                </a:cubicBezTo>
                <a:cubicBezTo>
                  <a:pt x="5801822" y="2957725"/>
                  <a:pt x="5803309" y="3008121"/>
                  <a:pt x="5809176" y="3057994"/>
                </a:cubicBezTo>
                <a:cubicBezTo>
                  <a:pt x="5813304" y="3093084"/>
                  <a:pt x="5819169" y="3127948"/>
                  <a:pt x="5824166" y="3162925"/>
                </a:cubicBezTo>
                <a:cubicBezTo>
                  <a:pt x="5814173" y="3257863"/>
                  <a:pt x="5814465" y="3354455"/>
                  <a:pt x="5794186" y="3447738"/>
                </a:cubicBezTo>
                <a:cubicBezTo>
                  <a:pt x="5787849" y="3476888"/>
                  <a:pt x="5703986" y="3550473"/>
                  <a:pt x="5689255" y="3567659"/>
                </a:cubicBezTo>
                <a:cubicBezTo>
                  <a:pt x="5677530" y="3581338"/>
                  <a:pt x="5670084" y="3598217"/>
                  <a:pt x="5659274" y="3612630"/>
                </a:cubicBezTo>
                <a:cubicBezTo>
                  <a:pt x="5640077" y="3638226"/>
                  <a:pt x="5620383" y="3663503"/>
                  <a:pt x="5599314" y="3687581"/>
                </a:cubicBezTo>
                <a:cubicBezTo>
                  <a:pt x="5537239" y="3758524"/>
                  <a:pt x="5574678" y="3712347"/>
                  <a:pt x="5494383" y="3762532"/>
                </a:cubicBezTo>
                <a:cubicBezTo>
                  <a:pt x="5455294" y="3786963"/>
                  <a:pt x="5383534" y="3854445"/>
                  <a:pt x="5344481" y="3867463"/>
                </a:cubicBezTo>
                <a:lnTo>
                  <a:pt x="5299511" y="3882453"/>
                </a:lnTo>
                <a:cubicBezTo>
                  <a:pt x="5216965" y="3964996"/>
                  <a:pt x="5348459" y="3839827"/>
                  <a:pt x="5149609" y="3972394"/>
                </a:cubicBezTo>
                <a:lnTo>
                  <a:pt x="5059668" y="4032355"/>
                </a:lnTo>
                <a:cubicBezTo>
                  <a:pt x="5044678" y="4042348"/>
                  <a:pt x="5031424" y="4055644"/>
                  <a:pt x="5014697" y="4062335"/>
                </a:cubicBezTo>
                <a:lnTo>
                  <a:pt x="4939747" y="4092315"/>
                </a:lnTo>
                <a:cubicBezTo>
                  <a:pt x="4878164" y="4153898"/>
                  <a:pt x="4922408" y="4115974"/>
                  <a:pt x="4789845" y="4182256"/>
                </a:cubicBezTo>
                <a:cubicBezTo>
                  <a:pt x="4769858" y="4192250"/>
                  <a:pt x="4748477" y="4199842"/>
                  <a:pt x="4729884" y="4212237"/>
                </a:cubicBezTo>
                <a:cubicBezTo>
                  <a:pt x="4714894" y="4222230"/>
                  <a:pt x="4701028" y="4234160"/>
                  <a:pt x="4684914" y="4242217"/>
                </a:cubicBezTo>
                <a:cubicBezTo>
                  <a:pt x="4670781" y="4249283"/>
                  <a:pt x="4654933" y="4252210"/>
                  <a:pt x="4639943" y="4257207"/>
                </a:cubicBezTo>
                <a:cubicBezTo>
                  <a:pt x="4624953" y="4267200"/>
                  <a:pt x="4611087" y="4279130"/>
                  <a:pt x="4594973" y="4287187"/>
                </a:cubicBezTo>
                <a:cubicBezTo>
                  <a:pt x="4470907" y="4349219"/>
                  <a:pt x="4646010" y="4238577"/>
                  <a:pt x="4490042" y="4332158"/>
                </a:cubicBezTo>
                <a:cubicBezTo>
                  <a:pt x="4459145" y="4350696"/>
                  <a:pt x="4434284" y="4380723"/>
                  <a:pt x="4400101" y="4392118"/>
                </a:cubicBezTo>
                <a:cubicBezTo>
                  <a:pt x="4385111" y="4397115"/>
                  <a:pt x="4368943" y="4399435"/>
                  <a:pt x="4355130" y="4407109"/>
                </a:cubicBezTo>
                <a:cubicBezTo>
                  <a:pt x="4323633" y="4424608"/>
                  <a:pt x="4297417" y="4450955"/>
                  <a:pt x="4265189" y="4467069"/>
                </a:cubicBezTo>
                <a:cubicBezTo>
                  <a:pt x="4083958" y="4557688"/>
                  <a:pt x="4308603" y="4442263"/>
                  <a:pt x="4160258" y="4527030"/>
                </a:cubicBezTo>
                <a:cubicBezTo>
                  <a:pt x="4140856" y="4538117"/>
                  <a:pt x="4119699" y="4545923"/>
                  <a:pt x="4100297" y="4557010"/>
                </a:cubicBezTo>
                <a:cubicBezTo>
                  <a:pt x="4018930" y="4603506"/>
                  <a:pt x="4092810" y="4574497"/>
                  <a:pt x="4010356" y="4601981"/>
                </a:cubicBezTo>
                <a:cubicBezTo>
                  <a:pt x="3881470" y="4687905"/>
                  <a:pt x="4044546" y="4584885"/>
                  <a:pt x="3920415" y="4646951"/>
                </a:cubicBezTo>
                <a:cubicBezTo>
                  <a:pt x="3904301" y="4655008"/>
                  <a:pt x="3892004" y="4669835"/>
                  <a:pt x="3875445" y="4676932"/>
                </a:cubicBezTo>
                <a:cubicBezTo>
                  <a:pt x="3856509" y="4685048"/>
                  <a:pt x="3835029" y="4685407"/>
                  <a:pt x="3815484" y="4691922"/>
                </a:cubicBezTo>
                <a:cubicBezTo>
                  <a:pt x="3789957" y="4700431"/>
                  <a:pt x="3765821" y="4712706"/>
                  <a:pt x="3740533" y="4721902"/>
                </a:cubicBezTo>
                <a:cubicBezTo>
                  <a:pt x="3573984" y="4782465"/>
                  <a:pt x="3718451" y="4728527"/>
                  <a:pt x="3590632" y="4766873"/>
                </a:cubicBezTo>
                <a:cubicBezTo>
                  <a:pt x="3560363" y="4775954"/>
                  <a:pt x="3530671" y="4786860"/>
                  <a:pt x="3500691" y="4796853"/>
                </a:cubicBezTo>
                <a:cubicBezTo>
                  <a:pt x="3485701" y="4801850"/>
                  <a:pt x="3471049" y="4808011"/>
                  <a:pt x="3455720" y="4811843"/>
                </a:cubicBezTo>
                <a:lnTo>
                  <a:pt x="3395760" y="4826833"/>
                </a:lnTo>
                <a:cubicBezTo>
                  <a:pt x="3346621" y="4851403"/>
                  <a:pt x="3339353" y="4858570"/>
                  <a:pt x="3290829" y="4871804"/>
                </a:cubicBezTo>
                <a:cubicBezTo>
                  <a:pt x="3251077" y="4882645"/>
                  <a:pt x="3209997" y="4888754"/>
                  <a:pt x="3170907" y="4901784"/>
                </a:cubicBezTo>
                <a:cubicBezTo>
                  <a:pt x="3056795" y="4939821"/>
                  <a:pt x="3111954" y="4925566"/>
                  <a:pt x="3006015" y="4946755"/>
                </a:cubicBezTo>
                <a:cubicBezTo>
                  <a:pt x="2984018" y="4945380"/>
                  <a:pt x="2796083" y="4954214"/>
                  <a:pt x="2721202" y="4916774"/>
                </a:cubicBezTo>
                <a:cubicBezTo>
                  <a:pt x="2705088" y="4908717"/>
                  <a:pt x="2691222" y="4896787"/>
                  <a:pt x="2676232" y="4886794"/>
                </a:cubicBezTo>
                <a:cubicBezTo>
                  <a:pt x="2666239" y="4871804"/>
                  <a:pt x="2657507" y="4855891"/>
                  <a:pt x="2646252" y="4841823"/>
                </a:cubicBezTo>
                <a:cubicBezTo>
                  <a:pt x="2637423" y="4830787"/>
                  <a:pt x="2623542" y="4823962"/>
                  <a:pt x="2616271" y="4811843"/>
                </a:cubicBezTo>
                <a:cubicBezTo>
                  <a:pt x="2608141" y="4798294"/>
                  <a:pt x="2608347" y="4781006"/>
                  <a:pt x="2601281" y="4766873"/>
                </a:cubicBezTo>
                <a:cubicBezTo>
                  <a:pt x="2593224" y="4750759"/>
                  <a:pt x="2581294" y="4736892"/>
                  <a:pt x="2571301" y="4721902"/>
                </a:cubicBezTo>
                <a:cubicBezTo>
                  <a:pt x="2561170" y="4661112"/>
                  <a:pt x="2558094" y="4627912"/>
                  <a:pt x="2541320" y="4572000"/>
                </a:cubicBezTo>
                <a:cubicBezTo>
                  <a:pt x="2532239" y="4541731"/>
                  <a:pt x="2521333" y="4512039"/>
                  <a:pt x="2511340" y="4482059"/>
                </a:cubicBezTo>
                <a:lnTo>
                  <a:pt x="2496350" y="4437089"/>
                </a:lnTo>
                <a:cubicBezTo>
                  <a:pt x="2498222" y="4409008"/>
                  <a:pt x="2490567" y="4238791"/>
                  <a:pt x="2526330" y="4167266"/>
                </a:cubicBezTo>
                <a:cubicBezTo>
                  <a:pt x="2534387" y="4151152"/>
                  <a:pt x="2545057" y="4136364"/>
                  <a:pt x="2556311" y="4122296"/>
                </a:cubicBezTo>
                <a:cubicBezTo>
                  <a:pt x="2565140" y="4111260"/>
                  <a:pt x="2576298" y="4102309"/>
                  <a:pt x="2586291" y="4092315"/>
                </a:cubicBezTo>
                <a:cubicBezTo>
                  <a:pt x="2591288" y="4077325"/>
                  <a:pt x="2593607" y="4061157"/>
                  <a:pt x="2601281" y="4047345"/>
                </a:cubicBezTo>
                <a:cubicBezTo>
                  <a:pt x="2643655" y="3971072"/>
                  <a:pt x="2645737" y="3972909"/>
                  <a:pt x="2691222" y="3927423"/>
                </a:cubicBezTo>
                <a:cubicBezTo>
                  <a:pt x="2745888" y="3763425"/>
                  <a:pt x="2658705" y="4011828"/>
                  <a:pt x="2736192" y="3837482"/>
                </a:cubicBezTo>
                <a:cubicBezTo>
                  <a:pt x="2736194" y="3837477"/>
                  <a:pt x="2773667" y="3725059"/>
                  <a:pt x="2781163" y="3702571"/>
                </a:cubicBezTo>
                <a:lnTo>
                  <a:pt x="2796153" y="3657600"/>
                </a:lnTo>
                <a:lnTo>
                  <a:pt x="2811143" y="3612630"/>
                </a:lnTo>
                <a:cubicBezTo>
                  <a:pt x="2806146" y="3557666"/>
                  <a:pt x="2811315" y="3500805"/>
                  <a:pt x="2796153" y="3447738"/>
                </a:cubicBezTo>
                <a:cubicBezTo>
                  <a:pt x="2790329" y="3427355"/>
                  <a:pt x="2764754" y="3419054"/>
                  <a:pt x="2751183" y="3402768"/>
                </a:cubicBezTo>
                <a:cubicBezTo>
                  <a:pt x="2739649" y="3388928"/>
                  <a:pt x="2734761" y="3369661"/>
                  <a:pt x="2721202" y="3357797"/>
                </a:cubicBezTo>
                <a:cubicBezTo>
                  <a:pt x="2694085" y="3334070"/>
                  <a:pt x="2665443" y="3309232"/>
                  <a:pt x="2631261" y="3297837"/>
                </a:cubicBezTo>
                <a:cubicBezTo>
                  <a:pt x="2523459" y="3261901"/>
                  <a:pt x="2658061" y="3305493"/>
                  <a:pt x="2526330" y="3267856"/>
                </a:cubicBezTo>
                <a:cubicBezTo>
                  <a:pt x="2511137" y="3263515"/>
                  <a:pt x="2496689" y="3256698"/>
                  <a:pt x="2481360" y="3252866"/>
                </a:cubicBezTo>
                <a:lnTo>
                  <a:pt x="2361438" y="3222886"/>
                </a:lnTo>
                <a:cubicBezTo>
                  <a:pt x="2351445" y="3212892"/>
                  <a:pt x="2343577" y="3200176"/>
                  <a:pt x="2331458" y="3192905"/>
                </a:cubicBezTo>
                <a:cubicBezTo>
                  <a:pt x="2303842" y="3176335"/>
                  <a:pt x="2268999" y="3170420"/>
                  <a:pt x="2241517" y="3162925"/>
                </a:cubicBezTo>
                <a:close/>
              </a:path>
            </a:pathLst>
          </a:cu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向右箭號 28"/>
          <p:cNvSpPr/>
          <p:nvPr/>
        </p:nvSpPr>
        <p:spPr>
          <a:xfrm rot="8708422">
            <a:off x="9306093" y="2713602"/>
            <a:ext cx="763527" cy="231116"/>
          </a:xfrm>
          <a:prstGeom prst="rightArrow">
            <a:avLst/>
          </a:prstGeom>
          <a:solidFill>
            <a:schemeClr val="bg1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106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6" grpId="0" bldLvl="0" animBg="1"/>
      <p:bldP spid="18" grpId="0" bldLvl="0" animBg="1"/>
      <p:bldP spid="19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1965" y="211437"/>
            <a:ext cx="1450255" cy="1248353"/>
            <a:chOff x="1089048" y="-256560"/>
            <a:chExt cx="1450255" cy="1248353"/>
          </a:xfrm>
        </p:grpSpPr>
        <p:sp>
          <p:nvSpPr>
            <p:cNvPr id="3" name="椭圆 2"/>
            <p:cNvSpPr/>
            <p:nvPr/>
          </p:nvSpPr>
          <p:spPr>
            <a:xfrm>
              <a:off x="1334158" y="-256560"/>
              <a:ext cx="1100455" cy="1100455"/>
            </a:xfrm>
            <a:prstGeom prst="ellipse">
              <a:avLst/>
            </a:prstGeom>
            <a:solidFill>
              <a:srgbClr val="BA7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b="1" dirty="0">
                  <a:cs typeface="+mn-ea"/>
                  <a:sym typeface="+mn-lt"/>
                </a:rPr>
                <a:t>1-5</a:t>
              </a:r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1089048" y="118720"/>
              <a:ext cx="349204" cy="349204"/>
            </a:xfrm>
            <a:prstGeom prst="ellipse">
              <a:avLst/>
            </a:prstGeom>
            <a:solidFill>
              <a:srgbClr val="8BB6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1263965" y="816557"/>
              <a:ext cx="174602" cy="174602"/>
            </a:xfrm>
            <a:prstGeom prst="ellipse">
              <a:avLst/>
            </a:prstGeom>
            <a:solidFill>
              <a:srgbClr val="C5A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277400" y="729890"/>
              <a:ext cx="261903" cy="261903"/>
            </a:xfrm>
            <a:prstGeom prst="ellipse">
              <a:avLst/>
            </a:prstGeom>
            <a:solidFill>
              <a:srgbClr val="2E4A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2434890" y="-170501"/>
              <a:ext cx="104413" cy="104413"/>
            </a:xfrm>
            <a:prstGeom prst="ellipse">
              <a:avLst/>
            </a:prstGeom>
            <a:solidFill>
              <a:srgbClr val="D9D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8" name="文本框 58"/>
          <p:cNvSpPr txBox="1"/>
          <p:nvPr/>
        </p:nvSpPr>
        <p:spPr>
          <a:xfrm>
            <a:off x="1844553" y="316498"/>
            <a:ext cx="53450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 spc="66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defRPr>
            </a:lvl1pPr>
          </a:lstStyle>
          <a:p>
            <a:r>
              <a:rPr lang="zh-TW" altLang="en-US" dirty="0">
                <a:sym typeface="+mn-lt"/>
              </a:rPr>
              <a:t>成品展示圖</a:t>
            </a:r>
            <a:endParaRPr lang="zh-CN" altLang="en-US" dirty="0"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250607" y="4999996"/>
            <a:ext cx="2544216" cy="100959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TW" altLang="en-US" sz="3600" spc="600" dirty="0">
                <a:solidFill>
                  <a:schemeClr val="accent5">
                    <a:lumMod val="50000"/>
                  </a:schemeClr>
                </a:solidFill>
              </a:rPr>
              <a:t>電源線</a:t>
            </a:r>
            <a:endParaRPr lang="en-US" altLang="zh-TW" sz="3600" spc="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470317" y="1576822"/>
            <a:ext cx="2109436" cy="100959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TW" altLang="en-US" sz="3600" spc="600" dirty="0">
                <a:solidFill>
                  <a:schemeClr val="accent5">
                    <a:lumMod val="50000"/>
                  </a:schemeClr>
                </a:solidFill>
              </a:rPr>
              <a:t>喇叭</a:t>
            </a:r>
          </a:p>
        </p:txBody>
      </p:sp>
      <p:sp>
        <p:nvSpPr>
          <p:cNvPr id="19" name="矩形 18"/>
          <p:cNvSpPr/>
          <p:nvPr/>
        </p:nvSpPr>
        <p:spPr>
          <a:xfrm>
            <a:off x="9533452" y="2671021"/>
            <a:ext cx="2148884" cy="100959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TW" altLang="en-US" sz="3600" spc="600" dirty="0">
                <a:solidFill>
                  <a:schemeClr val="accent5">
                    <a:lumMod val="50000"/>
                  </a:schemeClr>
                </a:solidFill>
              </a:rPr>
              <a:t>控制板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472" y="1197887"/>
            <a:ext cx="5100261" cy="5618172"/>
          </a:xfrm>
          <a:prstGeom prst="rect">
            <a:avLst/>
          </a:prstGeom>
        </p:spPr>
      </p:pic>
      <p:sp>
        <p:nvSpPr>
          <p:cNvPr id="22" name="向右箭號 21"/>
          <p:cNvSpPr/>
          <p:nvPr/>
        </p:nvSpPr>
        <p:spPr>
          <a:xfrm rot="2340431">
            <a:off x="3239776" y="2411134"/>
            <a:ext cx="1533391" cy="317503"/>
          </a:xfrm>
          <a:prstGeom prst="rightArrow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右箭號 22"/>
          <p:cNvSpPr/>
          <p:nvPr/>
        </p:nvSpPr>
        <p:spPr>
          <a:xfrm rot="10800000">
            <a:off x="8230140" y="5333327"/>
            <a:ext cx="951959" cy="342929"/>
          </a:xfrm>
          <a:prstGeom prst="rightArrow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向右箭號 23"/>
          <p:cNvSpPr/>
          <p:nvPr/>
        </p:nvSpPr>
        <p:spPr>
          <a:xfrm rot="9880182">
            <a:off x="8868843" y="3447027"/>
            <a:ext cx="763527" cy="231116"/>
          </a:xfrm>
          <a:prstGeom prst="rightArrow">
            <a:avLst/>
          </a:prstGeom>
          <a:solidFill>
            <a:schemeClr val="bg1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998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18" grpId="0" bldLvl="0" animBg="1"/>
      <p:bldP spid="19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10454143" y="2959381"/>
            <a:ext cx="2362200" cy="2362200"/>
          </a:xfrm>
          <a:prstGeom prst="ellipse">
            <a:avLst/>
          </a:prstGeom>
          <a:solidFill>
            <a:srgbClr val="D9D5CA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9380763" y="4625584"/>
            <a:ext cx="3124200" cy="3124200"/>
          </a:xfrm>
          <a:prstGeom prst="ellipse">
            <a:avLst/>
          </a:prstGeom>
          <a:solidFill>
            <a:srgbClr val="8BB6CB">
              <a:alpha val="80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8907659" y="4521481"/>
            <a:ext cx="1339144" cy="1298294"/>
          </a:xfrm>
          <a:prstGeom prst="ellipse">
            <a:avLst/>
          </a:prstGeom>
          <a:solidFill>
            <a:srgbClr val="C5A086">
              <a:alpha val="83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椭圆 10"/>
          <p:cNvSpPr/>
          <p:nvPr/>
        </p:nvSpPr>
        <p:spPr>
          <a:xfrm flipV="1">
            <a:off x="506841" y="-851264"/>
            <a:ext cx="2362200" cy="2362200"/>
          </a:xfrm>
          <a:prstGeom prst="ellipse">
            <a:avLst/>
          </a:prstGeom>
          <a:solidFill>
            <a:srgbClr val="C5A086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 flipV="1">
            <a:off x="-1805332" y="-925692"/>
            <a:ext cx="3124200" cy="3124200"/>
          </a:xfrm>
          <a:prstGeom prst="ellipse">
            <a:avLst/>
          </a:prstGeom>
          <a:solidFill>
            <a:srgbClr val="BA764F">
              <a:alpha val="91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3" name="椭圆 12"/>
          <p:cNvSpPr/>
          <p:nvPr/>
        </p:nvSpPr>
        <p:spPr>
          <a:xfrm flipV="1">
            <a:off x="-292786" y="1585364"/>
            <a:ext cx="1235711" cy="1235710"/>
          </a:xfrm>
          <a:prstGeom prst="ellipse">
            <a:avLst/>
          </a:prstGeom>
          <a:solidFill>
            <a:schemeClr val="accent5">
              <a:lumMod val="40000"/>
              <a:lumOff val="60000"/>
              <a:alpha val="82000"/>
            </a:scheme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10246803" y="4036811"/>
            <a:ext cx="2569540" cy="2569540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-1528002" y="116"/>
            <a:ext cx="2569540" cy="2569540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981867" y="2458347"/>
            <a:ext cx="6191556" cy="542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3600" b="1" kern="0" spc="960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2-1</a:t>
            </a:r>
            <a:r>
              <a:rPr lang="zh-TW" altLang="en-US" sz="3600" b="1" kern="0" spc="960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 馬達控制</a:t>
            </a:r>
            <a:endParaRPr lang="en-US" altLang="zh-TW" sz="3600" b="1" kern="0" spc="960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en-US" altLang="zh-TW" sz="3600" b="1" kern="0" spc="960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2-2</a:t>
            </a:r>
            <a:r>
              <a:rPr lang="zh-TW" altLang="en-US" sz="3600" b="1" kern="0" spc="960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 桶內燈號控制</a:t>
            </a:r>
            <a:endParaRPr lang="en-US" altLang="zh-TW" sz="3600" b="1" kern="0" spc="960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en-US" altLang="zh-TW" sz="3600" b="1" kern="0" spc="960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2-3</a:t>
            </a:r>
            <a:r>
              <a:rPr lang="zh-TW" altLang="en-US" sz="3600" b="1" kern="0" spc="960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 垃圾量控制</a:t>
            </a:r>
            <a:endParaRPr lang="en-US" altLang="zh-TW" sz="3600" b="1" kern="0" spc="960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en-US" altLang="zh-TW" sz="3600" b="1" kern="0" spc="960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2-4</a:t>
            </a:r>
            <a:r>
              <a:rPr lang="zh-TW" altLang="en-US" sz="3600" b="1" kern="0" spc="960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 感知提示音控制</a:t>
            </a:r>
            <a:endParaRPr lang="en-US" altLang="zh-TW" sz="3600" b="1" kern="0" spc="960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en-US" altLang="zh-TW" sz="3600" b="1" kern="0" spc="960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2-5</a:t>
            </a:r>
            <a:r>
              <a:rPr lang="zh-TW" altLang="en-US" sz="3600" b="1" kern="0" spc="960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 控制垃圾桶簡介圖</a:t>
            </a:r>
            <a:endParaRPr lang="en-US" altLang="zh-TW" sz="3600" b="1" kern="0" spc="960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</a:endParaRPr>
          </a:p>
          <a:p>
            <a:pPr>
              <a:lnSpc>
                <a:spcPct val="150000"/>
              </a:lnSpc>
            </a:pPr>
            <a:endParaRPr lang="en-US" altLang="zh-TW" sz="4000" b="1" kern="0" spc="960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</a:endParaRPr>
          </a:p>
          <a:p>
            <a:pPr>
              <a:lnSpc>
                <a:spcPct val="150000"/>
              </a:lnSpc>
            </a:pPr>
            <a:endParaRPr lang="zh-TW" altLang="en-US" sz="11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70361" y="1328079"/>
            <a:ext cx="7010402" cy="110799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algn="ctr"/>
            <a:r>
              <a:rPr lang="zh-TW" altLang="en-US" sz="6600" b="1" kern="0" spc="1750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程</a:t>
            </a:r>
            <a:r>
              <a:rPr lang="zh-TW" altLang="en-US" sz="2400" b="1" kern="0" spc="1750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 </a:t>
            </a:r>
            <a:r>
              <a:rPr lang="zh-TW" altLang="en-US" sz="6600" b="1" kern="0" spc="1750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式</a:t>
            </a:r>
            <a:r>
              <a:rPr lang="zh-TW" altLang="en-US" sz="2400" b="1" kern="0" spc="1750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 </a:t>
            </a:r>
            <a:r>
              <a:rPr lang="zh-TW" altLang="en-US" sz="6600" b="1" kern="0" spc="1750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介</a:t>
            </a:r>
            <a:r>
              <a:rPr lang="zh-TW" altLang="en-US" sz="2400" b="1" kern="0" spc="1750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 </a:t>
            </a:r>
            <a:r>
              <a:rPr lang="zh-TW" altLang="en-US" sz="6600" b="1" kern="0" spc="1750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紹</a:t>
            </a:r>
            <a:endParaRPr lang="en-US" altLang="zh-TW" sz="6600" b="1" kern="0" spc="1750" dirty="0">
              <a:solidFill>
                <a:schemeClr val="accent5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</a:endParaRPr>
          </a:p>
        </p:txBody>
      </p:sp>
      <p:sp>
        <p:nvSpPr>
          <p:cNvPr id="14" name="椭圆 2"/>
          <p:cNvSpPr/>
          <p:nvPr/>
        </p:nvSpPr>
        <p:spPr>
          <a:xfrm>
            <a:off x="5320403" y="317880"/>
            <a:ext cx="1000211" cy="992042"/>
          </a:xfrm>
          <a:prstGeom prst="ellipse">
            <a:avLst/>
          </a:prstGeom>
          <a:solidFill>
            <a:srgbClr val="BA764F">
              <a:alpha val="4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2</a:t>
            </a:r>
            <a:endParaRPr kumimoji="0" lang="zh-CN" altLang="en-US" sz="60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1918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1"/>
          <p:cNvGrpSpPr/>
          <p:nvPr/>
        </p:nvGrpSpPr>
        <p:grpSpPr>
          <a:xfrm>
            <a:off x="281965" y="211437"/>
            <a:ext cx="1450255" cy="1248353"/>
            <a:chOff x="1089048" y="-256560"/>
            <a:chExt cx="1450255" cy="1248353"/>
          </a:xfrm>
        </p:grpSpPr>
        <p:sp>
          <p:nvSpPr>
            <p:cNvPr id="32" name="椭圆 2"/>
            <p:cNvSpPr/>
            <p:nvPr/>
          </p:nvSpPr>
          <p:spPr>
            <a:xfrm>
              <a:off x="1334158" y="-256560"/>
              <a:ext cx="1100455" cy="1100455"/>
            </a:xfrm>
            <a:prstGeom prst="ellipse">
              <a:avLst/>
            </a:prstGeom>
            <a:solidFill>
              <a:srgbClr val="BA7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b="1" dirty="0">
                  <a:cs typeface="+mn-ea"/>
                  <a:sym typeface="+mn-lt"/>
                </a:rPr>
                <a:t>2-1</a:t>
              </a:r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33" name="椭圆 3"/>
            <p:cNvSpPr/>
            <p:nvPr/>
          </p:nvSpPr>
          <p:spPr>
            <a:xfrm>
              <a:off x="1089048" y="118720"/>
              <a:ext cx="349204" cy="349204"/>
            </a:xfrm>
            <a:prstGeom prst="ellipse">
              <a:avLst/>
            </a:prstGeom>
            <a:solidFill>
              <a:srgbClr val="8BB6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5" name="椭圆 4"/>
            <p:cNvSpPr/>
            <p:nvPr/>
          </p:nvSpPr>
          <p:spPr>
            <a:xfrm>
              <a:off x="1263965" y="816557"/>
              <a:ext cx="174602" cy="174602"/>
            </a:xfrm>
            <a:prstGeom prst="ellipse">
              <a:avLst/>
            </a:prstGeom>
            <a:solidFill>
              <a:srgbClr val="C5A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6" name="椭圆 5"/>
            <p:cNvSpPr/>
            <p:nvPr/>
          </p:nvSpPr>
          <p:spPr>
            <a:xfrm>
              <a:off x="2277400" y="729890"/>
              <a:ext cx="261903" cy="261903"/>
            </a:xfrm>
            <a:prstGeom prst="ellipse">
              <a:avLst/>
            </a:prstGeom>
            <a:solidFill>
              <a:srgbClr val="2E4A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7" name="椭圆 6"/>
            <p:cNvSpPr/>
            <p:nvPr/>
          </p:nvSpPr>
          <p:spPr>
            <a:xfrm>
              <a:off x="2434890" y="-170501"/>
              <a:ext cx="104413" cy="104413"/>
            </a:xfrm>
            <a:prstGeom prst="ellipse">
              <a:avLst/>
            </a:prstGeom>
            <a:solidFill>
              <a:srgbClr val="D9D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38" name="文本框 58"/>
          <p:cNvSpPr txBox="1"/>
          <p:nvPr/>
        </p:nvSpPr>
        <p:spPr>
          <a:xfrm>
            <a:off x="596536" y="1459156"/>
            <a:ext cx="9541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 spc="66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defRPr>
            </a:lvl1pPr>
          </a:lstStyle>
          <a:p>
            <a:r>
              <a:rPr lang="zh-TW" altLang="en-US" dirty="0">
                <a:sym typeface="+mn-lt"/>
              </a:rPr>
              <a:t>馬</a:t>
            </a:r>
            <a:endParaRPr lang="en-US" altLang="zh-TW" dirty="0">
              <a:sym typeface="+mn-lt"/>
            </a:endParaRPr>
          </a:p>
          <a:p>
            <a:r>
              <a:rPr lang="zh-TW" altLang="en-US" dirty="0">
                <a:sym typeface="+mn-lt"/>
              </a:rPr>
              <a:t>達</a:t>
            </a:r>
            <a:endParaRPr lang="en-US" altLang="zh-TW" dirty="0">
              <a:sym typeface="+mn-lt"/>
            </a:endParaRPr>
          </a:p>
          <a:p>
            <a:r>
              <a:rPr lang="zh-TW" altLang="en-US" dirty="0">
                <a:sym typeface="+mn-lt"/>
              </a:rPr>
              <a:t>控</a:t>
            </a:r>
            <a:endParaRPr lang="en-US" altLang="zh-TW" dirty="0">
              <a:sym typeface="+mn-lt"/>
            </a:endParaRPr>
          </a:p>
          <a:p>
            <a:r>
              <a:rPr lang="zh-TW" altLang="en-US" dirty="0">
                <a:sym typeface="+mn-lt"/>
              </a:rPr>
              <a:t>制</a:t>
            </a:r>
            <a:endParaRPr lang="zh-CN" altLang="en-US" dirty="0">
              <a:sym typeface="+mn-lt"/>
            </a:endParaRPr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675461" y="250883"/>
            <a:ext cx="8012525" cy="606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29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"/>
          <p:cNvGrpSpPr/>
          <p:nvPr/>
        </p:nvGrpSpPr>
        <p:grpSpPr>
          <a:xfrm>
            <a:off x="281965" y="211437"/>
            <a:ext cx="1450255" cy="1248353"/>
            <a:chOff x="1089048" y="-256560"/>
            <a:chExt cx="1450255" cy="1248353"/>
          </a:xfrm>
        </p:grpSpPr>
        <p:sp>
          <p:nvSpPr>
            <p:cNvPr id="13" name="椭圆 2"/>
            <p:cNvSpPr/>
            <p:nvPr/>
          </p:nvSpPr>
          <p:spPr>
            <a:xfrm>
              <a:off x="1334158" y="-256560"/>
              <a:ext cx="1100455" cy="1100455"/>
            </a:xfrm>
            <a:prstGeom prst="ellipse">
              <a:avLst/>
            </a:prstGeom>
            <a:solidFill>
              <a:srgbClr val="BA7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b="1" dirty="0">
                  <a:cs typeface="+mn-ea"/>
                  <a:sym typeface="+mn-lt"/>
                </a:rPr>
                <a:t>2-1</a:t>
              </a:r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14" name="椭圆 3"/>
            <p:cNvSpPr/>
            <p:nvPr/>
          </p:nvSpPr>
          <p:spPr>
            <a:xfrm>
              <a:off x="1089048" y="118720"/>
              <a:ext cx="349204" cy="349204"/>
            </a:xfrm>
            <a:prstGeom prst="ellipse">
              <a:avLst/>
            </a:prstGeom>
            <a:solidFill>
              <a:srgbClr val="8BB6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5" name="椭圆 4"/>
            <p:cNvSpPr/>
            <p:nvPr/>
          </p:nvSpPr>
          <p:spPr>
            <a:xfrm>
              <a:off x="1263965" y="816557"/>
              <a:ext cx="174602" cy="174602"/>
            </a:xfrm>
            <a:prstGeom prst="ellipse">
              <a:avLst/>
            </a:prstGeom>
            <a:solidFill>
              <a:srgbClr val="C5A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" name="椭圆 5"/>
            <p:cNvSpPr/>
            <p:nvPr/>
          </p:nvSpPr>
          <p:spPr>
            <a:xfrm>
              <a:off x="2277400" y="729890"/>
              <a:ext cx="261903" cy="261903"/>
            </a:xfrm>
            <a:prstGeom prst="ellipse">
              <a:avLst/>
            </a:prstGeom>
            <a:solidFill>
              <a:srgbClr val="2E4A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7" name="椭圆 6"/>
            <p:cNvSpPr/>
            <p:nvPr/>
          </p:nvSpPr>
          <p:spPr>
            <a:xfrm>
              <a:off x="2434890" y="-170501"/>
              <a:ext cx="104413" cy="104413"/>
            </a:xfrm>
            <a:prstGeom prst="ellipse">
              <a:avLst/>
            </a:prstGeom>
            <a:solidFill>
              <a:srgbClr val="D9D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18" name="文本框 58"/>
          <p:cNvSpPr txBox="1"/>
          <p:nvPr/>
        </p:nvSpPr>
        <p:spPr>
          <a:xfrm>
            <a:off x="596536" y="1459156"/>
            <a:ext cx="9541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 spc="66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defRPr>
            </a:lvl1pPr>
          </a:lstStyle>
          <a:p>
            <a:r>
              <a:rPr lang="zh-TW" altLang="en-US" dirty="0">
                <a:sym typeface="+mn-lt"/>
              </a:rPr>
              <a:t>馬</a:t>
            </a:r>
            <a:endParaRPr lang="en-US" altLang="zh-TW" dirty="0">
              <a:sym typeface="+mn-lt"/>
            </a:endParaRPr>
          </a:p>
          <a:p>
            <a:r>
              <a:rPr lang="zh-TW" altLang="en-US" dirty="0">
                <a:sym typeface="+mn-lt"/>
              </a:rPr>
              <a:t>達</a:t>
            </a:r>
            <a:endParaRPr lang="en-US" altLang="zh-TW" dirty="0">
              <a:sym typeface="+mn-lt"/>
            </a:endParaRPr>
          </a:p>
          <a:p>
            <a:r>
              <a:rPr lang="zh-TW" altLang="en-US" dirty="0">
                <a:sym typeface="+mn-lt"/>
              </a:rPr>
              <a:t>控</a:t>
            </a:r>
            <a:endParaRPr lang="en-US" altLang="zh-TW" dirty="0">
              <a:sym typeface="+mn-lt"/>
            </a:endParaRPr>
          </a:p>
          <a:p>
            <a:r>
              <a:rPr lang="zh-TW" altLang="en-US" dirty="0">
                <a:sym typeface="+mn-lt"/>
              </a:rPr>
              <a:t>制</a:t>
            </a:r>
            <a:endParaRPr lang="zh-CN" altLang="en-US" dirty="0"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462" y="1349144"/>
            <a:ext cx="7680642" cy="352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60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1965" y="211437"/>
            <a:ext cx="1450255" cy="1248353"/>
            <a:chOff x="1089048" y="-256560"/>
            <a:chExt cx="1450255" cy="1248353"/>
          </a:xfrm>
        </p:grpSpPr>
        <p:sp>
          <p:nvSpPr>
            <p:cNvPr id="3" name="椭圆 2"/>
            <p:cNvSpPr/>
            <p:nvPr/>
          </p:nvSpPr>
          <p:spPr>
            <a:xfrm>
              <a:off x="1334158" y="-256560"/>
              <a:ext cx="1100455" cy="1100455"/>
            </a:xfrm>
            <a:prstGeom prst="ellipse">
              <a:avLst/>
            </a:prstGeom>
            <a:solidFill>
              <a:srgbClr val="BA7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b="1" dirty="0">
                  <a:cs typeface="+mn-ea"/>
                  <a:sym typeface="+mn-lt"/>
                </a:rPr>
                <a:t>2-1</a:t>
              </a:r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1089048" y="118720"/>
              <a:ext cx="349204" cy="349204"/>
            </a:xfrm>
            <a:prstGeom prst="ellipse">
              <a:avLst/>
            </a:prstGeom>
            <a:solidFill>
              <a:srgbClr val="8BB6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1263965" y="816557"/>
              <a:ext cx="174602" cy="174602"/>
            </a:xfrm>
            <a:prstGeom prst="ellipse">
              <a:avLst/>
            </a:prstGeom>
            <a:solidFill>
              <a:srgbClr val="C5A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277400" y="729890"/>
              <a:ext cx="261903" cy="261903"/>
            </a:xfrm>
            <a:prstGeom prst="ellipse">
              <a:avLst/>
            </a:prstGeom>
            <a:solidFill>
              <a:srgbClr val="2E4A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2434890" y="-170501"/>
              <a:ext cx="104413" cy="104413"/>
            </a:xfrm>
            <a:prstGeom prst="ellipse">
              <a:avLst/>
            </a:prstGeom>
            <a:solidFill>
              <a:srgbClr val="D9D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17" name="平行四边形 16"/>
          <p:cNvSpPr/>
          <p:nvPr/>
        </p:nvSpPr>
        <p:spPr>
          <a:xfrm rot="5400000" flipH="1">
            <a:off x="2534072" y="-134709"/>
            <a:ext cx="708533" cy="1432726"/>
          </a:xfrm>
          <a:prstGeom prst="parallelogram">
            <a:avLst>
              <a:gd name="adj" fmla="val 32376"/>
            </a:avLst>
          </a:prstGeom>
          <a:solidFill>
            <a:srgbClr val="BA7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538180" y="211437"/>
            <a:ext cx="7905750" cy="6426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0" name="文本框 58"/>
          <p:cNvSpPr txBox="1"/>
          <p:nvPr/>
        </p:nvSpPr>
        <p:spPr>
          <a:xfrm>
            <a:off x="596536" y="1459156"/>
            <a:ext cx="9541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 spc="66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defRPr>
            </a:lvl1pPr>
          </a:lstStyle>
          <a:p>
            <a:r>
              <a:rPr lang="zh-TW" altLang="en-US" dirty="0">
                <a:sym typeface="+mn-lt"/>
              </a:rPr>
              <a:t>馬</a:t>
            </a:r>
            <a:endParaRPr lang="en-US" altLang="zh-TW" dirty="0">
              <a:sym typeface="+mn-lt"/>
            </a:endParaRPr>
          </a:p>
          <a:p>
            <a:r>
              <a:rPr lang="zh-TW" altLang="en-US" dirty="0">
                <a:sym typeface="+mn-lt"/>
              </a:rPr>
              <a:t>達</a:t>
            </a:r>
            <a:endParaRPr lang="en-US" altLang="zh-TW" dirty="0">
              <a:sym typeface="+mn-lt"/>
            </a:endParaRPr>
          </a:p>
          <a:p>
            <a:r>
              <a:rPr lang="zh-TW" altLang="en-US" dirty="0">
                <a:sym typeface="+mn-lt"/>
              </a:rPr>
              <a:t>控</a:t>
            </a:r>
            <a:endParaRPr lang="en-US" altLang="zh-TW" dirty="0">
              <a:sym typeface="+mn-lt"/>
            </a:endParaRPr>
          </a:p>
          <a:p>
            <a:r>
              <a:rPr lang="zh-TW" altLang="en-US" dirty="0">
                <a:sym typeface="+mn-lt"/>
              </a:rPr>
              <a:t>制</a:t>
            </a:r>
            <a:endParaRPr lang="zh-CN" altLang="en-US" dirty="0">
              <a:sym typeface="+mn-lt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78E4C317-6666-41BC-E2C6-4371B00FF5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84" t="11532" r="33829" b="12072"/>
          <a:stretch/>
        </p:blipFill>
        <p:spPr>
          <a:xfrm>
            <a:off x="4417651" y="349702"/>
            <a:ext cx="5854324" cy="6168558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2076945" y="449562"/>
            <a:ext cx="3714255" cy="1009594"/>
          </a:xfrm>
          <a:prstGeom prst="rect">
            <a:avLst/>
          </a:prstGeom>
          <a:solidFill>
            <a:srgbClr val="BA7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TW" altLang="en-US" sz="3600" b="1" spc="60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垃圾桶開蓋畫面</a:t>
            </a:r>
            <a:endParaRPr lang="en-US" altLang="zh-CN" sz="3600" b="1" spc="600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FDFC7860-4C79-F333-ABC3-27DC4D31C727}"/>
              </a:ext>
            </a:extLst>
          </p:cNvPr>
          <p:cNvSpPr txBox="1">
            <a:spLocks/>
          </p:cNvSpPr>
          <p:nvPr/>
        </p:nvSpPr>
        <p:spPr>
          <a:xfrm>
            <a:off x="-918701" y="-1242527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馬達開蓋畫面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239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24" grpId="0" bldLvl="0" animBg="1"/>
      <p:bldP spid="27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1965" y="211437"/>
            <a:ext cx="1450255" cy="1248353"/>
            <a:chOff x="1089048" y="-256560"/>
            <a:chExt cx="1450255" cy="1248353"/>
          </a:xfrm>
        </p:grpSpPr>
        <p:sp>
          <p:nvSpPr>
            <p:cNvPr id="3" name="椭圆 2"/>
            <p:cNvSpPr/>
            <p:nvPr/>
          </p:nvSpPr>
          <p:spPr>
            <a:xfrm>
              <a:off x="1334158" y="-256560"/>
              <a:ext cx="1100455" cy="1100455"/>
            </a:xfrm>
            <a:prstGeom prst="ellipse">
              <a:avLst/>
            </a:prstGeom>
            <a:solidFill>
              <a:srgbClr val="BA7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b="1" dirty="0">
                  <a:cs typeface="+mn-ea"/>
                  <a:sym typeface="+mn-lt"/>
                </a:rPr>
                <a:t>2-2</a:t>
              </a:r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1089048" y="118720"/>
              <a:ext cx="349204" cy="349204"/>
            </a:xfrm>
            <a:prstGeom prst="ellipse">
              <a:avLst/>
            </a:prstGeom>
            <a:solidFill>
              <a:srgbClr val="8BB6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1263965" y="816557"/>
              <a:ext cx="174602" cy="174602"/>
            </a:xfrm>
            <a:prstGeom prst="ellipse">
              <a:avLst/>
            </a:prstGeom>
            <a:solidFill>
              <a:srgbClr val="C5A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277400" y="729890"/>
              <a:ext cx="261903" cy="261903"/>
            </a:xfrm>
            <a:prstGeom prst="ellipse">
              <a:avLst/>
            </a:prstGeom>
            <a:solidFill>
              <a:srgbClr val="2E4A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2434890" y="-170501"/>
              <a:ext cx="104413" cy="104413"/>
            </a:xfrm>
            <a:prstGeom prst="ellipse">
              <a:avLst/>
            </a:prstGeom>
            <a:solidFill>
              <a:srgbClr val="D9D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8" name="文本框 58"/>
          <p:cNvSpPr txBox="1"/>
          <p:nvPr/>
        </p:nvSpPr>
        <p:spPr>
          <a:xfrm>
            <a:off x="619271" y="1459156"/>
            <a:ext cx="95410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 spc="66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defRPr>
            </a:lvl1pPr>
          </a:lstStyle>
          <a:p>
            <a:r>
              <a:rPr lang="zh-TW" altLang="en-US" dirty="0">
                <a:sym typeface="+mn-lt"/>
              </a:rPr>
              <a:t>桶</a:t>
            </a:r>
            <a:endParaRPr lang="en-US" altLang="zh-TW" dirty="0">
              <a:sym typeface="+mn-lt"/>
            </a:endParaRPr>
          </a:p>
          <a:p>
            <a:r>
              <a:rPr lang="zh-TW" altLang="en-US" dirty="0">
                <a:sym typeface="+mn-lt"/>
              </a:rPr>
              <a:t>內</a:t>
            </a:r>
            <a:endParaRPr lang="en-US" altLang="zh-TW" dirty="0">
              <a:sym typeface="+mn-lt"/>
            </a:endParaRPr>
          </a:p>
          <a:p>
            <a:r>
              <a:rPr lang="zh-TW" altLang="en-US" dirty="0">
                <a:sym typeface="+mn-lt"/>
              </a:rPr>
              <a:t>燈</a:t>
            </a:r>
            <a:endParaRPr lang="en-US" altLang="zh-TW" dirty="0">
              <a:sym typeface="+mn-lt"/>
            </a:endParaRPr>
          </a:p>
          <a:p>
            <a:r>
              <a:rPr lang="zh-TW" altLang="en-US" dirty="0">
                <a:sym typeface="+mn-lt"/>
              </a:rPr>
              <a:t>號</a:t>
            </a:r>
            <a:endParaRPr lang="en-US" altLang="zh-TW" dirty="0">
              <a:sym typeface="+mn-lt"/>
            </a:endParaRPr>
          </a:p>
          <a:p>
            <a:r>
              <a:rPr lang="zh-TW" altLang="en-US" dirty="0">
                <a:sym typeface="+mn-lt"/>
              </a:rPr>
              <a:t>控</a:t>
            </a:r>
            <a:endParaRPr lang="en-US" altLang="zh-TW" dirty="0">
              <a:sym typeface="+mn-lt"/>
            </a:endParaRPr>
          </a:p>
          <a:p>
            <a:r>
              <a:rPr lang="zh-TW" altLang="en-US" dirty="0">
                <a:sym typeface="+mn-lt"/>
              </a:rPr>
              <a:t>制</a:t>
            </a:r>
            <a:endParaRPr lang="zh-CN" altLang="en-US" dirty="0">
              <a:sym typeface="+mn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830" y="211437"/>
            <a:ext cx="5578515" cy="649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2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1965" y="211437"/>
            <a:ext cx="1450255" cy="1248353"/>
            <a:chOff x="1089048" y="-256560"/>
            <a:chExt cx="1450255" cy="1248353"/>
          </a:xfrm>
        </p:grpSpPr>
        <p:sp>
          <p:nvSpPr>
            <p:cNvPr id="3" name="椭圆 2"/>
            <p:cNvSpPr/>
            <p:nvPr/>
          </p:nvSpPr>
          <p:spPr>
            <a:xfrm>
              <a:off x="1334158" y="-256560"/>
              <a:ext cx="1100455" cy="1100455"/>
            </a:xfrm>
            <a:prstGeom prst="ellipse">
              <a:avLst/>
            </a:prstGeom>
            <a:solidFill>
              <a:srgbClr val="BA7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b="1" dirty="0">
                  <a:cs typeface="+mn-ea"/>
                  <a:sym typeface="+mn-lt"/>
                </a:rPr>
                <a:t>2-2</a:t>
              </a:r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1089048" y="118720"/>
              <a:ext cx="349204" cy="349204"/>
            </a:xfrm>
            <a:prstGeom prst="ellipse">
              <a:avLst/>
            </a:prstGeom>
            <a:solidFill>
              <a:srgbClr val="8BB6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1263965" y="816557"/>
              <a:ext cx="174602" cy="174602"/>
            </a:xfrm>
            <a:prstGeom prst="ellipse">
              <a:avLst/>
            </a:prstGeom>
            <a:solidFill>
              <a:srgbClr val="C5A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277400" y="729890"/>
              <a:ext cx="261903" cy="261903"/>
            </a:xfrm>
            <a:prstGeom prst="ellipse">
              <a:avLst/>
            </a:prstGeom>
            <a:solidFill>
              <a:srgbClr val="2E4A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2434890" y="-170501"/>
              <a:ext cx="104413" cy="104413"/>
            </a:xfrm>
            <a:prstGeom prst="ellipse">
              <a:avLst/>
            </a:prstGeom>
            <a:solidFill>
              <a:srgbClr val="D9D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2153506" y="211436"/>
            <a:ext cx="4475894" cy="6426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FDFC7860-4C79-F333-ABC3-27DC4D31C727}"/>
              </a:ext>
            </a:extLst>
          </p:cNvPr>
          <p:cNvSpPr txBox="1">
            <a:spLocks/>
          </p:cNvSpPr>
          <p:nvPr/>
        </p:nvSpPr>
        <p:spPr>
          <a:xfrm>
            <a:off x="-918701" y="-1242527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馬達開蓋畫面</a:t>
            </a:r>
            <a:endParaRPr lang="zh-TW" altLang="en-US" dirty="0"/>
          </a:p>
        </p:txBody>
      </p:sp>
      <p:sp>
        <p:nvSpPr>
          <p:cNvPr id="14" name="文本框 58"/>
          <p:cNvSpPr txBox="1"/>
          <p:nvPr/>
        </p:nvSpPr>
        <p:spPr>
          <a:xfrm>
            <a:off x="603637" y="1459156"/>
            <a:ext cx="95410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 spc="66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defRPr>
            </a:lvl1pPr>
          </a:lstStyle>
          <a:p>
            <a:r>
              <a:rPr lang="zh-TW" altLang="en-US" dirty="0">
                <a:sym typeface="+mn-lt"/>
              </a:rPr>
              <a:t>桶</a:t>
            </a:r>
            <a:endParaRPr lang="en-US" altLang="zh-TW" dirty="0">
              <a:sym typeface="+mn-lt"/>
            </a:endParaRPr>
          </a:p>
          <a:p>
            <a:r>
              <a:rPr lang="zh-TW" altLang="en-US" dirty="0">
                <a:sym typeface="+mn-lt"/>
              </a:rPr>
              <a:t>內</a:t>
            </a:r>
            <a:endParaRPr lang="en-US" altLang="zh-TW" dirty="0">
              <a:sym typeface="+mn-lt"/>
            </a:endParaRPr>
          </a:p>
          <a:p>
            <a:r>
              <a:rPr lang="zh-TW" altLang="en-US" dirty="0">
                <a:sym typeface="+mn-lt"/>
              </a:rPr>
              <a:t>燈</a:t>
            </a:r>
            <a:endParaRPr lang="en-US" altLang="zh-TW" dirty="0">
              <a:sym typeface="+mn-lt"/>
            </a:endParaRPr>
          </a:p>
          <a:p>
            <a:r>
              <a:rPr lang="zh-TW" altLang="en-US" dirty="0">
                <a:sym typeface="+mn-lt"/>
              </a:rPr>
              <a:t>號</a:t>
            </a:r>
            <a:endParaRPr lang="en-US" altLang="zh-TW" dirty="0">
              <a:sym typeface="+mn-lt"/>
            </a:endParaRPr>
          </a:p>
          <a:p>
            <a:r>
              <a:rPr lang="zh-TW" altLang="en-US" dirty="0">
                <a:sym typeface="+mn-lt"/>
              </a:rPr>
              <a:t>控</a:t>
            </a:r>
            <a:endParaRPr lang="en-US" altLang="zh-TW" dirty="0">
              <a:sym typeface="+mn-lt"/>
            </a:endParaRPr>
          </a:p>
          <a:p>
            <a:r>
              <a:rPr lang="zh-TW" altLang="en-US" dirty="0">
                <a:sym typeface="+mn-lt"/>
              </a:rPr>
              <a:t>制</a:t>
            </a:r>
            <a:endParaRPr lang="zh-CN" altLang="en-US" dirty="0"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200900" y="211436"/>
            <a:ext cx="4627515" cy="6426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A8992FF2-3837-2723-7DCC-5D3C446C75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68" t="24960" r="34369" b="20523"/>
          <a:stretch/>
        </p:blipFill>
        <p:spPr>
          <a:xfrm>
            <a:off x="7622455" y="1984754"/>
            <a:ext cx="3851060" cy="4416046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F6A47F79-D289-17B7-002C-41FDE203CC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79" t="25142" r="34370" b="16745"/>
          <a:stretch/>
        </p:blipFill>
        <p:spPr>
          <a:xfrm>
            <a:off x="2494210" y="1984754"/>
            <a:ext cx="3735140" cy="4416046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5133468" y="439345"/>
            <a:ext cx="3619224" cy="818427"/>
          </a:xfrm>
          <a:prstGeom prst="rect">
            <a:avLst/>
          </a:prstGeom>
          <a:solidFill>
            <a:schemeClr val="bg1"/>
          </a:solidFill>
          <a:ln w="76200">
            <a:solidFill>
              <a:srgbClr val="C5A0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r>
              <a:rPr lang="zh-TW" altLang="en-US" sz="3600" dirty="0">
                <a:solidFill>
                  <a:srgbClr val="BA764F"/>
                </a:solidFill>
              </a:rPr>
              <a:t>桶內垃圾量燈號</a:t>
            </a:r>
          </a:p>
        </p:txBody>
      </p:sp>
      <p:sp>
        <p:nvSpPr>
          <p:cNvPr id="19" name="矩形 18"/>
          <p:cNvSpPr/>
          <p:nvPr/>
        </p:nvSpPr>
        <p:spPr>
          <a:xfrm>
            <a:off x="3317612" y="1306468"/>
            <a:ext cx="2006168" cy="818427"/>
          </a:xfrm>
          <a:prstGeom prst="rect">
            <a:avLst/>
          </a:prstGeom>
          <a:solidFill>
            <a:srgbClr val="32D8A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r>
              <a:rPr lang="zh-TW" altLang="en-US" sz="3600" dirty="0"/>
              <a:t>未滿狀態</a:t>
            </a:r>
          </a:p>
        </p:txBody>
      </p:sp>
      <p:sp>
        <p:nvSpPr>
          <p:cNvPr id="23" name="矩形 22"/>
          <p:cNvSpPr/>
          <p:nvPr/>
        </p:nvSpPr>
        <p:spPr>
          <a:xfrm>
            <a:off x="8641713" y="1306468"/>
            <a:ext cx="2006168" cy="818427"/>
          </a:xfrm>
          <a:prstGeom prst="rect">
            <a:avLst/>
          </a:prstGeom>
          <a:solidFill>
            <a:srgbClr val="D26B68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r>
              <a:rPr lang="zh-TW" altLang="en-US" sz="3600" dirty="0"/>
              <a:t>已滿狀態</a:t>
            </a:r>
          </a:p>
        </p:txBody>
      </p:sp>
    </p:spTree>
    <p:extLst>
      <p:ext uri="{BB962C8B-B14F-4D97-AF65-F5344CB8AC3E}">
        <p14:creationId xmlns:p14="http://schemas.microsoft.com/office/powerpoint/2010/main" val="144098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  <p:bldP spid="15" grpId="0" bldLvl="0" animBg="1"/>
      <p:bldP spid="27" grpId="0" bldLvl="0" animBg="1"/>
      <p:bldP spid="19" grpId="0" bldLvl="0" animBg="1"/>
      <p:bldP spid="23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1965" y="211437"/>
            <a:ext cx="1450255" cy="1248353"/>
            <a:chOff x="1089048" y="-256560"/>
            <a:chExt cx="1450255" cy="1248353"/>
          </a:xfrm>
        </p:grpSpPr>
        <p:sp>
          <p:nvSpPr>
            <p:cNvPr id="3" name="椭圆 2"/>
            <p:cNvSpPr/>
            <p:nvPr/>
          </p:nvSpPr>
          <p:spPr>
            <a:xfrm>
              <a:off x="1334158" y="-256560"/>
              <a:ext cx="1100455" cy="1100455"/>
            </a:xfrm>
            <a:prstGeom prst="ellipse">
              <a:avLst/>
            </a:prstGeom>
            <a:solidFill>
              <a:srgbClr val="BA7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b="1" dirty="0">
                  <a:cs typeface="+mn-ea"/>
                  <a:sym typeface="+mn-lt"/>
                </a:rPr>
                <a:t>2-3</a:t>
              </a:r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1089048" y="118720"/>
              <a:ext cx="349204" cy="349204"/>
            </a:xfrm>
            <a:prstGeom prst="ellipse">
              <a:avLst/>
            </a:prstGeom>
            <a:solidFill>
              <a:srgbClr val="8BB6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1263965" y="816557"/>
              <a:ext cx="174602" cy="174602"/>
            </a:xfrm>
            <a:prstGeom prst="ellipse">
              <a:avLst/>
            </a:prstGeom>
            <a:solidFill>
              <a:srgbClr val="C5A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277400" y="729890"/>
              <a:ext cx="261903" cy="261903"/>
            </a:xfrm>
            <a:prstGeom prst="ellipse">
              <a:avLst/>
            </a:prstGeom>
            <a:solidFill>
              <a:srgbClr val="2E4A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2434890" y="-170501"/>
              <a:ext cx="104413" cy="104413"/>
            </a:xfrm>
            <a:prstGeom prst="ellipse">
              <a:avLst/>
            </a:prstGeom>
            <a:solidFill>
              <a:srgbClr val="D9D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8" name="文本框 58"/>
          <p:cNvSpPr txBox="1"/>
          <p:nvPr/>
        </p:nvSpPr>
        <p:spPr>
          <a:xfrm>
            <a:off x="619273" y="1459156"/>
            <a:ext cx="95410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 spc="66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defRPr>
            </a:lvl1pPr>
          </a:lstStyle>
          <a:p>
            <a:r>
              <a:rPr lang="zh-TW" altLang="en-US" dirty="0">
                <a:sym typeface="+mn-lt"/>
              </a:rPr>
              <a:t>垃</a:t>
            </a:r>
            <a:endParaRPr lang="en-US" altLang="zh-TW" dirty="0">
              <a:sym typeface="+mn-lt"/>
            </a:endParaRPr>
          </a:p>
          <a:p>
            <a:r>
              <a:rPr lang="zh-TW" altLang="en-US" dirty="0">
                <a:sym typeface="+mn-lt"/>
              </a:rPr>
              <a:t>圾</a:t>
            </a:r>
            <a:endParaRPr lang="en-US" altLang="zh-TW" dirty="0">
              <a:sym typeface="+mn-lt"/>
            </a:endParaRPr>
          </a:p>
          <a:p>
            <a:r>
              <a:rPr lang="zh-TW" altLang="en-US" dirty="0">
                <a:sym typeface="+mn-lt"/>
              </a:rPr>
              <a:t>量</a:t>
            </a:r>
            <a:endParaRPr lang="en-US" altLang="zh-TW" dirty="0">
              <a:sym typeface="+mn-lt"/>
            </a:endParaRPr>
          </a:p>
          <a:p>
            <a:r>
              <a:rPr lang="zh-TW" altLang="en-US" dirty="0">
                <a:sym typeface="+mn-lt"/>
              </a:rPr>
              <a:t>控</a:t>
            </a:r>
            <a:endParaRPr lang="en-US" altLang="zh-TW" dirty="0">
              <a:sym typeface="+mn-lt"/>
            </a:endParaRPr>
          </a:p>
          <a:p>
            <a:r>
              <a:rPr lang="zh-TW" altLang="en-US" dirty="0">
                <a:sym typeface="+mn-lt"/>
              </a:rPr>
              <a:t>制</a:t>
            </a:r>
            <a:endParaRPr lang="zh-CN" altLang="en-US" dirty="0">
              <a:sym typeface="+mn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772" y="211437"/>
            <a:ext cx="9545682" cy="644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6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935206" y="-1063682"/>
            <a:ext cx="2127364" cy="2127364"/>
          </a:xfrm>
          <a:prstGeom prst="ellipse">
            <a:avLst/>
          </a:prstGeom>
          <a:solidFill>
            <a:srgbClr val="267FAB">
              <a:alpha val="4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7999640" y="968320"/>
            <a:ext cx="1147267" cy="1147266"/>
          </a:xfrm>
          <a:prstGeom prst="ellipse">
            <a:avLst/>
          </a:prstGeom>
          <a:solidFill>
            <a:srgbClr val="C5A0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1520739" y="4093269"/>
            <a:ext cx="2179251" cy="2179250"/>
          </a:xfrm>
          <a:prstGeom prst="ellipse">
            <a:avLst/>
          </a:prstGeom>
          <a:solidFill>
            <a:srgbClr val="2E4A4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744052" y="642393"/>
            <a:ext cx="2103920" cy="21039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33625" y="6052907"/>
            <a:ext cx="3272307" cy="3272306"/>
          </a:xfrm>
          <a:prstGeom prst="ellipse">
            <a:avLst/>
          </a:prstGeom>
          <a:solidFill>
            <a:srgbClr val="D9D5C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1355525" y="2237450"/>
            <a:ext cx="330428" cy="330428"/>
          </a:xfrm>
          <a:prstGeom prst="ellipse">
            <a:avLst/>
          </a:prstGeom>
          <a:solidFill>
            <a:srgbClr val="C5A0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9791295" y="3955471"/>
            <a:ext cx="546215" cy="54621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-1853205" y="5658751"/>
            <a:ext cx="394156" cy="394156"/>
          </a:xfrm>
          <a:prstGeom prst="ellipse">
            <a:avLst/>
          </a:prstGeom>
          <a:solidFill>
            <a:srgbClr val="BA764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7178694" y="5256364"/>
            <a:ext cx="258503" cy="258502"/>
          </a:xfrm>
          <a:prstGeom prst="ellipse">
            <a:avLst/>
          </a:prstGeom>
          <a:solidFill>
            <a:srgbClr val="D9D5C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椭圆 13"/>
          <p:cNvSpPr/>
          <p:nvPr/>
        </p:nvSpPr>
        <p:spPr>
          <a:xfrm flipH="1">
            <a:off x="1078035" y="4338323"/>
            <a:ext cx="228245" cy="228245"/>
          </a:xfrm>
          <a:prstGeom prst="ellipse">
            <a:avLst/>
          </a:prstGeom>
          <a:solidFill>
            <a:srgbClr val="C5A0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椭圆 14"/>
          <p:cNvSpPr/>
          <p:nvPr/>
        </p:nvSpPr>
        <p:spPr>
          <a:xfrm flipH="1">
            <a:off x="1857109" y="5435040"/>
            <a:ext cx="93232" cy="93232"/>
          </a:xfrm>
          <a:prstGeom prst="ellipse">
            <a:avLst/>
          </a:prstGeom>
          <a:solidFill>
            <a:srgbClr val="BA764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 flipH="1">
            <a:off x="128475" y="2681248"/>
            <a:ext cx="93232" cy="93232"/>
          </a:xfrm>
          <a:prstGeom prst="ellipse">
            <a:avLst/>
          </a:prstGeom>
          <a:solidFill>
            <a:srgbClr val="D9D5C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 flipH="1">
            <a:off x="10738648" y="95088"/>
            <a:ext cx="228245" cy="228245"/>
          </a:xfrm>
          <a:prstGeom prst="ellipse">
            <a:avLst/>
          </a:prstGeom>
          <a:solidFill>
            <a:srgbClr val="BA764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 flipV="1">
            <a:off x="8035132" y="1206812"/>
            <a:ext cx="664295" cy="773419"/>
            <a:chOff x="280875" y="2330441"/>
            <a:chExt cx="664294" cy="773419"/>
          </a:xfrm>
          <a:solidFill>
            <a:srgbClr val="D9D5CA"/>
          </a:solidFill>
        </p:grpSpPr>
        <p:sp>
          <p:nvSpPr>
            <p:cNvPr id="19" name="椭圆 18"/>
            <p:cNvSpPr/>
            <p:nvPr/>
          </p:nvSpPr>
          <p:spPr>
            <a:xfrm flipH="1">
              <a:off x="851937" y="2330441"/>
              <a:ext cx="93232" cy="93232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flipH="1">
              <a:off x="280875" y="3010628"/>
              <a:ext cx="93232" cy="93232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5" name="椭圆 24"/>
          <p:cNvSpPr/>
          <p:nvPr/>
        </p:nvSpPr>
        <p:spPr>
          <a:xfrm>
            <a:off x="357623" y="5256364"/>
            <a:ext cx="608533" cy="608533"/>
          </a:xfrm>
          <a:prstGeom prst="ellipse">
            <a:avLst/>
          </a:prstGeom>
          <a:solidFill>
            <a:srgbClr val="267FAB">
              <a:alpha val="4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2"/>
          <p:cNvSpPr/>
          <p:nvPr/>
        </p:nvSpPr>
        <p:spPr>
          <a:xfrm>
            <a:off x="2210303" y="576959"/>
            <a:ext cx="9299547" cy="6278642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17000" b="1">
                <a:solidFill>
                  <a:srgbClr val="FFFFFF"/>
                </a:solidFill>
                <a:latin typeface="Montserrat Semi"/>
                <a:ea typeface="Montserrat Semi"/>
                <a:cs typeface="Montserrat Semi"/>
                <a:sym typeface="Montserrat Semi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TW" altLang="en-US" sz="3600" u="sng" kern="0" spc="1000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班    </a:t>
            </a:r>
            <a:r>
              <a:rPr lang="zh-TW" altLang="en-US" sz="2000" u="sng" kern="0" spc="1000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zh-TW" altLang="en-US" sz="3600" u="sng" kern="0" spc="1000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級</a:t>
            </a:r>
            <a:r>
              <a:rPr lang="en-US" altLang="zh-TW" sz="3600" kern="0" spc="1000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3600" kern="0" spc="1000" dirty="0">
                <a:solidFill>
                  <a:srgbClr val="BA764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資工四</a:t>
            </a:r>
            <a:r>
              <a:rPr lang="en-US" altLang="zh-TW" sz="3600" kern="0" spc="1000" dirty="0">
                <a:solidFill>
                  <a:srgbClr val="BA764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B</a:t>
            </a:r>
          </a:p>
          <a:p>
            <a:pPr algn="l">
              <a:lnSpc>
                <a:spcPct val="150000"/>
              </a:lnSpc>
            </a:pPr>
            <a:r>
              <a:rPr lang="zh-TW" altLang="en-US" sz="3600" u="sng" kern="0" spc="1000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指導老師</a:t>
            </a:r>
            <a:r>
              <a:rPr lang="en-US" altLang="zh-TW" sz="3600" kern="0" spc="1000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3600" kern="0" spc="1000" dirty="0">
                <a:solidFill>
                  <a:srgbClr val="BA764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戴自強老師</a:t>
            </a:r>
            <a:endParaRPr lang="en-US" altLang="zh-TW" sz="3600" kern="0" spc="1000" dirty="0">
              <a:solidFill>
                <a:srgbClr val="BA764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 algn="l">
              <a:lnSpc>
                <a:spcPct val="150000"/>
              </a:lnSpc>
            </a:pPr>
            <a:r>
              <a:rPr lang="zh-TW" altLang="en-US" sz="3600" u="sng" kern="0" spc="1000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組   </a:t>
            </a:r>
            <a:r>
              <a:rPr lang="zh-TW" altLang="en-US" sz="2400" u="sng" kern="0" spc="1000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zh-TW" altLang="en-US" sz="3600" u="sng" kern="0" spc="1000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長</a:t>
            </a:r>
            <a:r>
              <a:rPr lang="en-US" altLang="zh-TW" sz="3600" kern="0" spc="1000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3600" spc="1000" dirty="0">
                <a:solidFill>
                  <a:srgbClr val="BA764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林志憲</a:t>
            </a:r>
            <a:r>
              <a:rPr lang="en-US" altLang="zh-TW" sz="3600" dirty="0">
                <a:solidFill>
                  <a:srgbClr val="BA764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410828551</a:t>
            </a:r>
            <a:endParaRPr lang="en-US" altLang="zh-TW" sz="3600" u="sng" kern="0" spc="1000" dirty="0">
              <a:solidFill>
                <a:schemeClr val="accent5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 algn="l">
              <a:lnSpc>
                <a:spcPct val="150000"/>
              </a:lnSpc>
            </a:pPr>
            <a:r>
              <a:rPr lang="zh-TW" altLang="en-US" sz="3600" u="sng" kern="0" spc="1000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組    </a:t>
            </a:r>
            <a:r>
              <a:rPr lang="zh-TW" altLang="en-US" sz="2800" u="sng" kern="0" spc="1000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zh-TW" altLang="en-US" sz="3600" u="sng" kern="0" spc="1000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員</a:t>
            </a:r>
            <a:r>
              <a:rPr lang="en-US" altLang="zh-TW" sz="3600" kern="0" spc="1000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3600" spc="1000" dirty="0">
                <a:solidFill>
                  <a:srgbClr val="BA764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吳承洧</a:t>
            </a:r>
            <a:r>
              <a:rPr lang="en-US" altLang="zh-TW" sz="3600" dirty="0">
                <a:solidFill>
                  <a:srgbClr val="BA764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410817500</a:t>
            </a:r>
          </a:p>
          <a:p>
            <a:pPr indent="2520000" algn="l">
              <a:lnSpc>
                <a:spcPct val="150000"/>
              </a:lnSpc>
            </a:pPr>
            <a:r>
              <a:rPr lang="zh-TW" altLang="en-US" sz="3600" spc="1000" dirty="0">
                <a:solidFill>
                  <a:srgbClr val="BA764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蘇仁奕</a:t>
            </a:r>
            <a:r>
              <a:rPr lang="en-US" altLang="zh-TW" sz="3600" dirty="0">
                <a:solidFill>
                  <a:srgbClr val="BA764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410817720</a:t>
            </a:r>
          </a:p>
          <a:p>
            <a:pPr indent="2520000" algn="l">
              <a:lnSpc>
                <a:spcPct val="150000"/>
              </a:lnSpc>
            </a:pPr>
            <a:r>
              <a:rPr lang="zh-TW" altLang="en-US" sz="3600" spc="1000" dirty="0">
                <a:solidFill>
                  <a:srgbClr val="BA764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陳緯邑</a:t>
            </a:r>
            <a:r>
              <a:rPr lang="en-US" altLang="zh-TW" sz="3600" dirty="0">
                <a:solidFill>
                  <a:srgbClr val="BA764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410828577</a:t>
            </a:r>
          </a:p>
          <a:p>
            <a:pPr indent="2520000" algn="l">
              <a:lnSpc>
                <a:spcPct val="150000"/>
              </a:lnSpc>
            </a:pPr>
            <a:r>
              <a:rPr lang="zh-TW" altLang="en-US" sz="3600" spc="1000" dirty="0">
                <a:solidFill>
                  <a:srgbClr val="BA764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曹宇鈞</a:t>
            </a:r>
            <a:r>
              <a:rPr lang="en-US" altLang="zh-TW" sz="3600" dirty="0">
                <a:solidFill>
                  <a:srgbClr val="BA764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410803195</a:t>
            </a:r>
          </a:p>
          <a:p>
            <a:pPr algn="r">
              <a:lnSpc>
                <a:spcPct val="150000"/>
              </a:lnSpc>
            </a:pPr>
            <a:endParaRPr lang="en-US" sz="1600" kern="0" dirty="0">
              <a:solidFill>
                <a:schemeClr val="accent5">
                  <a:lumMod val="50000"/>
                </a:schemeClr>
              </a:solidFill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757491" y="5706948"/>
            <a:ext cx="3272307" cy="3272306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10966893" y="3131936"/>
            <a:ext cx="2569540" cy="2569540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-1459049" y="-1094206"/>
            <a:ext cx="2378589" cy="2378589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8322042" y="981482"/>
            <a:ext cx="838200" cy="838200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547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1965" y="211437"/>
            <a:ext cx="1450255" cy="1248353"/>
            <a:chOff x="1089048" y="-256560"/>
            <a:chExt cx="1450255" cy="1248353"/>
          </a:xfrm>
        </p:grpSpPr>
        <p:sp>
          <p:nvSpPr>
            <p:cNvPr id="3" name="椭圆 2"/>
            <p:cNvSpPr/>
            <p:nvPr/>
          </p:nvSpPr>
          <p:spPr>
            <a:xfrm>
              <a:off x="1334158" y="-256560"/>
              <a:ext cx="1100455" cy="1100455"/>
            </a:xfrm>
            <a:prstGeom prst="ellipse">
              <a:avLst/>
            </a:prstGeom>
            <a:solidFill>
              <a:srgbClr val="BA7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b="1" dirty="0">
                  <a:cs typeface="+mn-ea"/>
                  <a:sym typeface="+mn-lt"/>
                </a:rPr>
                <a:t>2-4</a:t>
              </a:r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1089048" y="118720"/>
              <a:ext cx="349204" cy="349204"/>
            </a:xfrm>
            <a:prstGeom prst="ellipse">
              <a:avLst/>
            </a:prstGeom>
            <a:solidFill>
              <a:srgbClr val="8BB6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1263965" y="816557"/>
              <a:ext cx="174602" cy="174602"/>
            </a:xfrm>
            <a:prstGeom prst="ellipse">
              <a:avLst/>
            </a:prstGeom>
            <a:solidFill>
              <a:srgbClr val="C5A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277400" y="729890"/>
              <a:ext cx="261903" cy="261903"/>
            </a:xfrm>
            <a:prstGeom prst="ellipse">
              <a:avLst/>
            </a:prstGeom>
            <a:solidFill>
              <a:srgbClr val="2E4A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2434890" y="-170501"/>
              <a:ext cx="104413" cy="104413"/>
            </a:xfrm>
            <a:prstGeom prst="ellipse">
              <a:avLst/>
            </a:prstGeom>
            <a:solidFill>
              <a:srgbClr val="D9D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8" name="文本框 58"/>
          <p:cNvSpPr txBox="1"/>
          <p:nvPr/>
        </p:nvSpPr>
        <p:spPr>
          <a:xfrm>
            <a:off x="619273" y="1411531"/>
            <a:ext cx="95410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 spc="66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defRPr>
            </a:lvl1pPr>
          </a:lstStyle>
          <a:p>
            <a:r>
              <a:rPr lang="zh-TW" altLang="en-US" sz="4800" dirty="0"/>
              <a:t>感知提示音</a:t>
            </a:r>
            <a:r>
              <a:rPr lang="zh-TW" altLang="en-US" sz="4800" dirty="0">
                <a:sym typeface="+mn-lt"/>
              </a:rPr>
              <a:t>控</a:t>
            </a:r>
            <a:endParaRPr lang="en-US" altLang="zh-TW" sz="4800" dirty="0">
              <a:sym typeface="+mn-lt"/>
            </a:endParaRPr>
          </a:p>
          <a:p>
            <a:r>
              <a:rPr lang="zh-TW" altLang="en-US" sz="4800" dirty="0">
                <a:sym typeface="+mn-lt"/>
              </a:rPr>
              <a:t>制</a:t>
            </a:r>
            <a:endParaRPr lang="zh-CN" altLang="en-US" sz="4800" dirty="0">
              <a:sym typeface="+mn-lt"/>
            </a:endParaRPr>
          </a:p>
          <a:p>
            <a:endParaRPr lang="en-US" altLang="zh-TW" sz="4800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862" y="290074"/>
            <a:ext cx="8240275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35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1965" y="211437"/>
            <a:ext cx="1450255" cy="1248353"/>
            <a:chOff x="1089048" y="-256560"/>
            <a:chExt cx="1450255" cy="1248353"/>
          </a:xfrm>
        </p:grpSpPr>
        <p:sp>
          <p:nvSpPr>
            <p:cNvPr id="3" name="椭圆 2"/>
            <p:cNvSpPr/>
            <p:nvPr/>
          </p:nvSpPr>
          <p:spPr>
            <a:xfrm>
              <a:off x="1334158" y="-256560"/>
              <a:ext cx="1100455" cy="1100455"/>
            </a:xfrm>
            <a:prstGeom prst="ellipse">
              <a:avLst/>
            </a:prstGeom>
            <a:solidFill>
              <a:srgbClr val="BA7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b="1" dirty="0">
                  <a:cs typeface="+mn-ea"/>
                  <a:sym typeface="+mn-lt"/>
                </a:rPr>
                <a:t>2-4</a:t>
              </a:r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1089048" y="118720"/>
              <a:ext cx="349204" cy="349204"/>
            </a:xfrm>
            <a:prstGeom prst="ellipse">
              <a:avLst/>
            </a:prstGeom>
            <a:solidFill>
              <a:srgbClr val="8BB6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1263965" y="816557"/>
              <a:ext cx="174602" cy="174602"/>
            </a:xfrm>
            <a:prstGeom prst="ellipse">
              <a:avLst/>
            </a:prstGeom>
            <a:solidFill>
              <a:srgbClr val="C5A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277400" y="729890"/>
              <a:ext cx="261903" cy="261903"/>
            </a:xfrm>
            <a:prstGeom prst="ellipse">
              <a:avLst/>
            </a:prstGeom>
            <a:solidFill>
              <a:srgbClr val="2E4A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2434890" y="-170501"/>
              <a:ext cx="104413" cy="104413"/>
            </a:xfrm>
            <a:prstGeom prst="ellipse">
              <a:avLst/>
            </a:prstGeom>
            <a:solidFill>
              <a:srgbClr val="D9D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8" name="文本框 58"/>
          <p:cNvSpPr txBox="1"/>
          <p:nvPr/>
        </p:nvSpPr>
        <p:spPr>
          <a:xfrm>
            <a:off x="619273" y="1411531"/>
            <a:ext cx="95410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 spc="66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defRPr>
            </a:lvl1pPr>
          </a:lstStyle>
          <a:p>
            <a:r>
              <a:rPr lang="zh-TW" altLang="en-US" sz="4800" dirty="0"/>
              <a:t>感知提示音</a:t>
            </a:r>
            <a:r>
              <a:rPr lang="zh-TW" altLang="en-US" sz="4800" dirty="0">
                <a:sym typeface="+mn-lt"/>
              </a:rPr>
              <a:t>控</a:t>
            </a:r>
            <a:endParaRPr lang="en-US" altLang="zh-TW" sz="4800" dirty="0">
              <a:sym typeface="+mn-lt"/>
            </a:endParaRPr>
          </a:p>
          <a:p>
            <a:r>
              <a:rPr lang="zh-TW" altLang="en-US" sz="4800" dirty="0">
                <a:sym typeface="+mn-lt"/>
              </a:rPr>
              <a:t>制</a:t>
            </a:r>
            <a:endParaRPr lang="zh-CN" altLang="en-US" sz="4800" dirty="0">
              <a:sym typeface="+mn-lt"/>
            </a:endParaRPr>
          </a:p>
          <a:p>
            <a:endParaRPr lang="en-US" altLang="zh-TW" sz="4800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175" y="1847725"/>
            <a:ext cx="8283021" cy="3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87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1965" y="211437"/>
            <a:ext cx="1450255" cy="1248353"/>
            <a:chOff x="1089048" y="-256560"/>
            <a:chExt cx="1450255" cy="1248353"/>
          </a:xfrm>
        </p:grpSpPr>
        <p:sp>
          <p:nvSpPr>
            <p:cNvPr id="3" name="椭圆 2"/>
            <p:cNvSpPr/>
            <p:nvPr/>
          </p:nvSpPr>
          <p:spPr>
            <a:xfrm>
              <a:off x="1334158" y="-256560"/>
              <a:ext cx="1100455" cy="1100455"/>
            </a:xfrm>
            <a:prstGeom prst="ellipse">
              <a:avLst/>
            </a:prstGeom>
            <a:solidFill>
              <a:srgbClr val="BA7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b="1" dirty="0">
                  <a:cs typeface="+mn-ea"/>
                  <a:sym typeface="+mn-lt"/>
                </a:rPr>
                <a:t>2-4</a:t>
              </a:r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1089048" y="118720"/>
              <a:ext cx="349204" cy="349204"/>
            </a:xfrm>
            <a:prstGeom prst="ellipse">
              <a:avLst/>
            </a:prstGeom>
            <a:solidFill>
              <a:srgbClr val="8BB6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1263965" y="816557"/>
              <a:ext cx="174602" cy="174602"/>
            </a:xfrm>
            <a:prstGeom prst="ellipse">
              <a:avLst/>
            </a:prstGeom>
            <a:solidFill>
              <a:srgbClr val="C5A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277400" y="729890"/>
              <a:ext cx="261903" cy="261903"/>
            </a:xfrm>
            <a:prstGeom prst="ellipse">
              <a:avLst/>
            </a:prstGeom>
            <a:solidFill>
              <a:srgbClr val="2E4A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2434890" y="-170501"/>
              <a:ext cx="104413" cy="104413"/>
            </a:xfrm>
            <a:prstGeom prst="ellipse">
              <a:avLst/>
            </a:prstGeom>
            <a:solidFill>
              <a:srgbClr val="D9D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8" name="文本框 58"/>
          <p:cNvSpPr txBox="1"/>
          <p:nvPr/>
        </p:nvSpPr>
        <p:spPr>
          <a:xfrm>
            <a:off x="619274" y="1411532"/>
            <a:ext cx="85104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 spc="66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defRPr>
            </a:lvl1pPr>
          </a:lstStyle>
          <a:p>
            <a:r>
              <a:rPr lang="zh-TW" altLang="en-US" sz="4400" dirty="0">
                <a:sym typeface="+mn-lt"/>
              </a:rPr>
              <a:t>控</a:t>
            </a:r>
            <a:endParaRPr lang="en-US" altLang="zh-TW" sz="4400" dirty="0">
              <a:sym typeface="+mn-lt"/>
            </a:endParaRPr>
          </a:p>
          <a:p>
            <a:r>
              <a:rPr lang="zh-TW" altLang="en-US" sz="4400" dirty="0">
                <a:sym typeface="+mn-lt"/>
              </a:rPr>
              <a:t>制垃圾桶簡介圖</a:t>
            </a:r>
            <a:endParaRPr lang="zh-CN" altLang="en-US" sz="4400" dirty="0">
              <a:sym typeface="+mn-lt"/>
            </a:endParaRPr>
          </a:p>
          <a:p>
            <a:endParaRPr lang="en-US" altLang="zh-TW" sz="480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021" y="1696258"/>
            <a:ext cx="10058400" cy="453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15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-19051" y="0"/>
            <a:ext cx="2362200" cy="2362200"/>
          </a:xfrm>
          <a:prstGeom prst="ellipse">
            <a:avLst/>
          </a:prstGeom>
          <a:solidFill>
            <a:srgbClr val="D9D5CA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-1805305" y="-1043305"/>
            <a:ext cx="3124200" cy="3124200"/>
          </a:xfrm>
          <a:prstGeom prst="ellipse">
            <a:avLst/>
          </a:prstGeom>
          <a:solidFill>
            <a:srgbClr val="8BB6CB">
              <a:alpha val="80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85775" y="1920240"/>
            <a:ext cx="1562100" cy="1562100"/>
          </a:xfrm>
          <a:prstGeom prst="ellipse">
            <a:avLst/>
          </a:prstGeom>
          <a:solidFill>
            <a:srgbClr val="C5A086">
              <a:alpha val="83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椭圆 10"/>
          <p:cNvSpPr/>
          <p:nvPr/>
        </p:nvSpPr>
        <p:spPr>
          <a:xfrm flipV="1">
            <a:off x="10454640" y="3246120"/>
            <a:ext cx="2362200" cy="2362200"/>
          </a:xfrm>
          <a:prstGeom prst="ellipse">
            <a:avLst/>
          </a:prstGeom>
          <a:solidFill>
            <a:srgbClr val="C5A086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 flipV="1">
            <a:off x="9490711" y="4629785"/>
            <a:ext cx="3124200" cy="3124200"/>
          </a:xfrm>
          <a:prstGeom prst="ellipse">
            <a:avLst/>
          </a:prstGeom>
          <a:solidFill>
            <a:srgbClr val="BA764F">
              <a:alpha val="91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3" name="椭圆 12"/>
          <p:cNvSpPr/>
          <p:nvPr/>
        </p:nvSpPr>
        <p:spPr>
          <a:xfrm flipV="1">
            <a:off x="8649970" y="4704080"/>
            <a:ext cx="1235711" cy="1235710"/>
          </a:xfrm>
          <a:prstGeom prst="ellipse">
            <a:avLst/>
          </a:prstGeom>
          <a:solidFill>
            <a:schemeClr val="accent5">
              <a:lumMod val="40000"/>
              <a:lumOff val="60000"/>
              <a:alpha val="82000"/>
            </a:scheme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10246803" y="4036811"/>
            <a:ext cx="2569540" cy="2569540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-1528002" y="116"/>
            <a:ext cx="2569540" cy="2569540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694125" y="2815590"/>
            <a:ext cx="619155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4000" b="1" kern="0" spc="96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3-1</a:t>
            </a:r>
            <a:r>
              <a:rPr lang="zh-TW" altLang="en-US" sz="4000" b="1" kern="0" spc="96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 硬體材料</a:t>
            </a:r>
            <a:endParaRPr lang="en-US" altLang="zh-TW" sz="4000" b="1" kern="0" spc="960" dirty="0">
              <a:solidFill>
                <a:schemeClr val="accent6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</a:endParaRPr>
          </a:p>
          <a:p>
            <a:pPr>
              <a:lnSpc>
                <a:spcPct val="200000"/>
              </a:lnSpc>
            </a:pPr>
            <a:r>
              <a:rPr lang="en-US" altLang="zh-TW" sz="4000" b="1" kern="0" spc="96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3-2 </a:t>
            </a:r>
            <a:r>
              <a:rPr lang="zh-TW" altLang="en-US" sz="4000" b="1" kern="0" spc="96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預算表</a:t>
            </a:r>
            <a:endParaRPr lang="en-US" altLang="zh-TW" sz="4000" b="1" kern="0" spc="960" dirty="0">
              <a:solidFill>
                <a:schemeClr val="accent6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</a:endParaRPr>
          </a:p>
          <a:p>
            <a:pPr>
              <a:lnSpc>
                <a:spcPct val="200000"/>
              </a:lnSpc>
            </a:pPr>
            <a:endParaRPr lang="zh-TW" altLang="en-US" sz="4000" b="1" kern="0" spc="960" dirty="0">
              <a:solidFill>
                <a:schemeClr val="accent6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</a:endParaRPr>
          </a:p>
          <a:p>
            <a:pPr>
              <a:lnSpc>
                <a:spcPct val="200000"/>
              </a:lnSpc>
            </a:pPr>
            <a:endParaRPr lang="en-US" altLang="zh-TW" sz="4000" b="1" kern="0" spc="960" dirty="0">
              <a:solidFill>
                <a:schemeClr val="accent6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</a:endParaRPr>
          </a:p>
          <a:p>
            <a:pPr>
              <a:lnSpc>
                <a:spcPct val="200000"/>
              </a:lnSpc>
            </a:pPr>
            <a:endParaRPr lang="zh-TW" altLang="en-US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48658" y="1829002"/>
            <a:ext cx="7010402" cy="110799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algn="ctr"/>
            <a:r>
              <a:rPr lang="zh-TW" altLang="en-US" sz="6600" b="1" kern="0" spc="175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相</a:t>
            </a:r>
            <a:r>
              <a:rPr lang="zh-TW" altLang="en-US" sz="2400" b="1" kern="0" spc="175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 </a:t>
            </a:r>
            <a:r>
              <a:rPr lang="zh-TW" altLang="en-US" sz="6600" b="1" kern="0" spc="175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關</a:t>
            </a:r>
            <a:r>
              <a:rPr lang="zh-TW" altLang="en-US" sz="2400" b="1" kern="0" spc="175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 </a:t>
            </a:r>
            <a:r>
              <a:rPr lang="zh-TW" altLang="en-US" sz="6600" b="1" kern="0" spc="175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設</a:t>
            </a:r>
            <a:r>
              <a:rPr lang="zh-TW" altLang="en-US" sz="2400" b="1" kern="0" spc="175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 </a:t>
            </a:r>
            <a:r>
              <a:rPr lang="zh-TW" altLang="en-US" sz="6600" b="1" kern="0" spc="175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備</a:t>
            </a:r>
            <a:endParaRPr lang="en-US" altLang="zh-TW" sz="6600" b="1" kern="0" spc="1750" dirty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</a:endParaRPr>
          </a:p>
        </p:txBody>
      </p:sp>
      <p:sp>
        <p:nvSpPr>
          <p:cNvPr id="15" name="椭圆 4"/>
          <p:cNvSpPr/>
          <p:nvPr/>
        </p:nvSpPr>
        <p:spPr>
          <a:xfrm>
            <a:off x="5377553" y="788865"/>
            <a:ext cx="1000212" cy="992042"/>
          </a:xfrm>
          <a:prstGeom prst="ellipse">
            <a:avLst/>
          </a:prstGeom>
          <a:solidFill>
            <a:srgbClr val="8BB6C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3</a:t>
            </a:r>
            <a:endParaRPr kumimoji="0" lang="zh-CN" altLang="en-US" sz="60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8915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1965" y="211437"/>
            <a:ext cx="1450255" cy="1248353"/>
            <a:chOff x="1089048" y="-256560"/>
            <a:chExt cx="1450255" cy="1248353"/>
          </a:xfrm>
        </p:grpSpPr>
        <p:sp>
          <p:nvSpPr>
            <p:cNvPr id="3" name="椭圆 2"/>
            <p:cNvSpPr/>
            <p:nvPr/>
          </p:nvSpPr>
          <p:spPr>
            <a:xfrm>
              <a:off x="1334158" y="-256560"/>
              <a:ext cx="1100455" cy="1100455"/>
            </a:xfrm>
            <a:prstGeom prst="ellipse">
              <a:avLst/>
            </a:prstGeom>
            <a:solidFill>
              <a:srgbClr val="BA7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b="1" dirty="0">
                  <a:cs typeface="+mn-ea"/>
                  <a:sym typeface="+mn-lt"/>
                </a:rPr>
                <a:t>3-1</a:t>
              </a:r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1089048" y="118720"/>
              <a:ext cx="349204" cy="349204"/>
            </a:xfrm>
            <a:prstGeom prst="ellipse">
              <a:avLst/>
            </a:prstGeom>
            <a:solidFill>
              <a:srgbClr val="8BB6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1263965" y="816557"/>
              <a:ext cx="174602" cy="174602"/>
            </a:xfrm>
            <a:prstGeom prst="ellipse">
              <a:avLst/>
            </a:prstGeom>
            <a:solidFill>
              <a:srgbClr val="C5A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277400" y="729890"/>
              <a:ext cx="261903" cy="261903"/>
            </a:xfrm>
            <a:prstGeom prst="ellipse">
              <a:avLst/>
            </a:prstGeom>
            <a:solidFill>
              <a:srgbClr val="2E4A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2434890" y="-170501"/>
              <a:ext cx="104413" cy="104413"/>
            </a:xfrm>
            <a:prstGeom prst="ellipse">
              <a:avLst/>
            </a:prstGeom>
            <a:solidFill>
              <a:srgbClr val="D9D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8" name="文本框 58"/>
          <p:cNvSpPr txBox="1"/>
          <p:nvPr/>
        </p:nvSpPr>
        <p:spPr>
          <a:xfrm>
            <a:off x="1820244" y="363809"/>
            <a:ext cx="32851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 spc="66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defRPr>
            </a:lvl1pPr>
          </a:lstStyle>
          <a:p>
            <a:r>
              <a:rPr lang="zh-TW" altLang="en-US" dirty="0">
                <a:sym typeface="+mn-lt"/>
              </a:rPr>
              <a:t>硬體材料</a:t>
            </a:r>
            <a:endParaRPr lang="zh-CN" altLang="en-US" dirty="0">
              <a:sym typeface="+mn-lt"/>
            </a:endParaRPr>
          </a:p>
        </p:txBody>
      </p: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CD6C318C-5BA3-1BA9-3018-B241D542B3AC}"/>
              </a:ext>
            </a:extLst>
          </p:cNvPr>
          <p:cNvSpPr txBox="1">
            <a:spLocks/>
          </p:cNvSpPr>
          <p:nvPr/>
        </p:nvSpPr>
        <p:spPr>
          <a:xfrm>
            <a:off x="175077" y="2640986"/>
            <a:ext cx="5711319" cy="84905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indent="0" algn="ctr">
              <a:lnSpc>
                <a:spcPct val="150000"/>
              </a:lnSpc>
              <a:spcBef>
                <a:spcPts val="1000"/>
              </a:spcBef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None/>
              <a:defRPr sz="3200" b="1" spc="60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latin typeface="包图简圆体" panose="02010601030101010101" pitchFamily="2" charset="-122"/>
                <a:ea typeface="包图简圆体" panose="02010601030101010101" pitchFamily="2" charset="-122"/>
              </a:defRPr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包图简圆体" panose="02010601030101010101" pitchFamily="2" charset="-122"/>
                <a:ea typeface="包图简圆体" panose="02010601030101010101" pitchFamily="2" charset="-122"/>
              </a:defRPr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包图简圆体" panose="02010601030101010101" pitchFamily="2" charset="-122"/>
                <a:ea typeface="包图简圆体" panose="02010601030101010101" pitchFamily="2" charset="-122"/>
              </a:defRPr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包图简圆体" panose="02010601030101010101" pitchFamily="2" charset="-122"/>
                <a:ea typeface="包图简圆体" panose="02010601030101010101" pitchFamily="2" charset="-122"/>
              </a:defRPr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pPr marL="514350" indent="-514350">
              <a:buAutoNum type="arabicPeriod"/>
            </a:pPr>
            <a:r>
              <a:rPr lang="en-US" altLang="zh-TW" dirty="0" err="1"/>
              <a:t>arduino</a:t>
            </a:r>
            <a:r>
              <a:rPr lang="en-US" altLang="zh-TW" dirty="0"/>
              <a:t> </a:t>
            </a:r>
            <a:r>
              <a:rPr lang="en-US" altLang="zh-TW" dirty="0" err="1"/>
              <a:t>uno</a:t>
            </a:r>
            <a:r>
              <a:rPr lang="zh-TW" altLang="en-US" dirty="0"/>
              <a:t>控制板</a:t>
            </a:r>
            <a:endParaRPr lang="en-US" altLang="zh-TW" dirty="0"/>
          </a:p>
          <a:p>
            <a:r>
              <a:rPr lang="en-US" altLang="zh-TW" sz="2400" b="0" dirty="0">
                <a:solidFill>
                  <a:schemeClr val="tx1"/>
                </a:solidFill>
              </a:rPr>
              <a:t>Arduino Uno</a:t>
            </a:r>
            <a:r>
              <a:rPr lang="zh-TW" altLang="en-US" sz="2400" b="0" dirty="0">
                <a:solidFill>
                  <a:schemeClr val="tx1"/>
                </a:solidFill>
              </a:rPr>
              <a:t>的運作直流電壓為</a:t>
            </a:r>
            <a:r>
              <a:rPr lang="en-US" altLang="zh-TW" sz="2400" b="0" dirty="0">
                <a:solidFill>
                  <a:schemeClr val="tx1"/>
                </a:solidFill>
              </a:rPr>
              <a:t>5V</a:t>
            </a:r>
            <a:r>
              <a:rPr lang="zh-TW" altLang="en-US" sz="2400" b="0" dirty="0">
                <a:solidFill>
                  <a:schemeClr val="tx1"/>
                </a:solidFill>
              </a:rPr>
              <a:t>，以正確方式提供電源，不只是為了讓控制板正常運作，也為了避免損壞控制板。</a:t>
            </a:r>
            <a:r>
              <a:rPr lang="en-US" altLang="zh-TW" sz="2400" dirty="0">
                <a:solidFill>
                  <a:schemeClr val="tx1"/>
                </a:solidFill>
              </a:rPr>
              <a:t>   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3"/>
          <a:stretch/>
        </p:blipFill>
        <p:spPr>
          <a:xfrm>
            <a:off x="6076178" y="1729683"/>
            <a:ext cx="5793770" cy="349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65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1965" y="211437"/>
            <a:ext cx="1450255" cy="1248353"/>
            <a:chOff x="1089048" y="-256560"/>
            <a:chExt cx="1450255" cy="1248353"/>
          </a:xfrm>
        </p:grpSpPr>
        <p:sp>
          <p:nvSpPr>
            <p:cNvPr id="3" name="椭圆 2"/>
            <p:cNvSpPr/>
            <p:nvPr/>
          </p:nvSpPr>
          <p:spPr>
            <a:xfrm>
              <a:off x="1334158" y="-256560"/>
              <a:ext cx="1100455" cy="1100455"/>
            </a:xfrm>
            <a:prstGeom prst="ellipse">
              <a:avLst/>
            </a:prstGeom>
            <a:solidFill>
              <a:srgbClr val="BA7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b="1" dirty="0">
                  <a:cs typeface="+mn-ea"/>
                  <a:sym typeface="+mn-lt"/>
                </a:rPr>
                <a:t>3-1</a:t>
              </a:r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1089048" y="118720"/>
              <a:ext cx="349204" cy="349204"/>
            </a:xfrm>
            <a:prstGeom prst="ellipse">
              <a:avLst/>
            </a:prstGeom>
            <a:solidFill>
              <a:srgbClr val="8BB6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1263965" y="816557"/>
              <a:ext cx="174602" cy="174602"/>
            </a:xfrm>
            <a:prstGeom prst="ellipse">
              <a:avLst/>
            </a:prstGeom>
            <a:solidFill>
              <a:srgbClr val="C5A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277400" y="729890"/>
              <a:ext cx="261903" cy="261903"/>
            </a:xfrm>
            <a:prstGeom prst="ellipse">
              <a:avLst/>
            </a:prstGeom>
            <a:solidFill>
              <a:srgbClr val="2E4A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2434890" y="-170501"/>
              <a:ext cx="104413" cy="104413"/>
            </a:xfrm>
            <a:prstGeom prst="ellipse">
              <a:avLst/>
            </a:prstGeom>
            <a:solidFill>
              <a:srgbClr val="D9D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8" name="文本框 58"/>
          <p:cNvSpPr txBox="1"/>
          <p:nvPr/>
        </p:nvSpPr>
        <p:spPr>
          <a:xfrm>
            <a:off x="1820244" y="363809"/>
            <a:ext cx="32851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 spc="66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defRPr>
            </a:lvl1pPr>
          </a:lstStyle>
          <a:p>
            <a:r>
              <a:rPr lang="zh-TW" altLang="en-US" dirty="0">
                <a:sym typeface="+mn-lt"/>
              </a:rPr>
              <a:t>硬體材料</a:t>
            </a:r>
            <a:endParaRPr lang="zh-CN" altLang="en-US" dirty="0">
              <a:sym typeface="+mn-lt"/>
            </a:endParaRPr>
          </a:p>
        </p:txBody>
      </p: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CD6C318C-5BA3-1BA9-3018-B241D542B3AC}"/>
              </a:ext>
            </a:extLst>
          </p:cNvPr>
          <p:cNvSpPr txBox="1">
            <a:spLocks/>
          </p:cNvSpPr>
          <p:nvPr/>
        </p:nvSpPr>
        <p:spPr>
          <a:xfrm>
            <a:off x="544183" y="2360256"/>
            <a:ext cx="5210988" cy="7759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6">
                  <a:lumMod val="50000"/>
                </a:schemeClr>
              </a:buClr>
            </a:pPr>
            <a:r>
              <a:rPr lang="en-US" altLang="zh-TW" sz="3200" b="1" spc="600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3200" b="1" spc="600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伺服器馬達</a:t>
            </a:r>
            <a:r>
              <a:rPr lang="en-US" altLang="zh-TW" sz="3200" b="1" spc="60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SG90</a:t>
            </a:r>
            <a:endParaRPr lang="en-US" altLang="zh-TW" sz="3200" b="1" spc="600" dirty="0">
              <a:solidFill>
                <a:schemeClr val="accent5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Clr>
                <a:schemeClr val="accent6">
                  <a:lumMod val="50000"/>
                </a:schemeClr>
              </a:buClr>
            </a:pPr>
            <a:r>
              <a:rPr lang="zh-TW" altLang="en-US" dirty="0"/>
              <a:t>重量輕</a:t>
            </a:r>
            <a:r>
              <a:rPr lang="en-US" altLang="zh-TW" dirty="0"/>
              <a:t>~</a:t>
            </a:r>
            <a:r>
              <a:rPr lang="zh-TW" altLang="en-US" dirty="0"/>
              <a:t>準度佳</a:t>
            </a:r>
            <a:endParaRPr lang="en-US" altLang="zh-TW" dirty="0"/>
          </a:p>
          <a:p>
            <a:pPr>
              <a:lnSpc>
                <a:spcPct val="150000"/>
              </a:lnSpc>
              <a:buClr>
                <a:schemeClr val="accent6">
                  <a:lumMod val="50000"/>
                </a:schemeClr>
              </a:buClr>
            </a:pPr>
            <a:r>
              <a:rPr lang="zh-TW" altLang="en-US" dirty="0"/>
              <a:t>伺服器工作電壓為直流電</a:t>
            </a:r>
            <a:r>
              <a:rPr lang="en-US" altLang="zh-TW" dirty="0"/>
              <a:t>DC 4.8V~6.0V</a:t>
            </a:r>
            <a:endParaRPr lang="en-US" altLang="zh-TW" sz="3200" b="1" spc="600" dirty="0">
              <a:solidFill>
                <a:schemeClr val="accent5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01" b="92473" l="5894" r="92338">
                        <a14:foregroundMark x1="6090" y1="39785" x2="6090" y2="39785"/>
                        <a14:foregroundMark x1="9430" y1="45806" x2="9430" y2="45806"/>
                        <a14:foregroundMark x1="53045" y1="15914" x2="53045" y2="15914"/>
                        <a14:foregroundMark x1="50491" y1="27742" x2="50491" y2="27742"/>
                        <a14:foregroundMark x1="51866" y1="26882" x2="51866" y2="26882"/>
                        <a14:foregroundMark x1="53045" y1="22366" x2="53045" y2="22366"/>
                        <a14:foregroundMark x1="49312" y1="24516" x2="49312" y2="24516"/>
                        <a14:foregroundMark x1="46758" y1="24516" x2="46758" y2="24516"/>
                        <a14:foregroundMark x1="53438" y1="16559" x2="53438" y2="16559"/>
                        <a14:foregroundMark x1="54617" y1="4731" x2="54617" y2="4731"/>
                        <a14:foregroundMark x1="92534" y1="35914" x2="92534" y2="35914"/>
                        <a14:foregroundMark x1="47544" y1="21935" x2="47544" y2="21935"/>
                        <a14:foregroundMark x1="52259" y1="92473" x2="52259" y2="924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86511" y="1561751"/>
            <a:ext cx="4352244" cy="397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0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1965" y="211437"/>
            <a:ext cx="1450255" cy="1248353"/>
            <a:chOff x="1089048" y="-256560"/>
            <a:chExt cx="1450255" cy="1248353"/>
          </a:xfrm>
        </p:grpSpPr>
        <p:sp>
          <p:nvSpPr>
            <p:cNvPr id="3" name="椭圆 2"/>
            <p:cNvSpPr/>
            <p:nvPr/>
          </p:nvSpPr>
          <p:spPr>
            <a:xfrm>
              <a:off x="1334158" y="-256560"/>
              <a:ext cx="1100455" cy="1100455"/>
            </a:xfrm>
            <a:prstGeom prst="ellipse">
              <a:avLst/>
            </a:prstGeom>
            <a:solidFill>
              <a:srgbClr val="BA7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b="1" dirty="0">
                  <a:cs typeface="+mn-ea"/>
                  <a:sym typeface="+mn-lt"/>
                </a:rPr>
                <a:t>3-1</a:t>
              </a:r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1089048" y="118720"/>
              <a:ext cx="349204" cy="349204"/>
            </a:xfrm>
            <a:prstGeom prst="ellipse">
              <a:avLst/>
            </a:prstGeom>
            <a:solidFill>
              <a:srgbClr val="8BB6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1263965" y="816557"/>
              <a:ext cx="174602" cy="174602"/>
            </a:xfrm>
            <a:prstGeom prst="ellipse">
              <a:avLst/>
            </a:prstGeom>
            <a:solidFill>
              <a:srgbClr val="C5A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277400" y="729890"/>
              <a:ext cx="261903" cy="261903"/>
            </a:xfrm>
            <a:prstGeom prst="ellipse">
              <a:avLst/>
            </a:prstGeom>
            <a:solidFill>
              <a:srgbClr val="2E4A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2434890" y="-170501"/>
              <a:ext cx="104413" cy="104413"/>
            </a:xfrm>
            <a:prstGeom prst="ellipse">
              <a:avLst/>
            </a:prstGeom>
            <a:solidFill>
              <a:srgbClr val="D9D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8" name="文本框 58"/>
          <p:cNvSpPr txBox="1"/>
          <p:nvPr/>
        </p:nvSpPr>
        <p:spPr>
          <a:xfrm>
            <a:off x="1820244" y="363809"/>
            <a:ext cx="32851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 spc="66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defRPr>
            </a:lvl1pPr>
          </a:lstStyle>
          <a:p>
            <a:r>
              <a:rPr lang="zh-TW" altLang="en-US" dirty="0">
                <a:sym typeface="+mn-lt"/>
              </a:rPr>
              <a:t>硬體材料</a:t>
            </a:r>
            <a:endParaRPr lang="zh-CN" altLang="en-US" dirty="0">
              <a:sym typeface="+mn-lt"/>
            </a:endParaRPr>
          </a:p>
        </p:txBody>
      </p: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CD6C318C-5BA3-1BA9-3018-B241D542B3AC}"/>
              </a:ext>
            </a:extLst>
          </p:cNvPr>
          <p:cNvSpPr txBox="1">
            <a:spLocks/>
          </p:cNvSpPr>
          <p:nvPr/>
        </p:nvSpPr>
        <p:spPr>
          <a:xfrm>
            <a:off x="456567" y="2058279"/>
            <a:ext cx="6182809" cy="7759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6">
                  <a:lumMod val="50000"/>
                </a:schemeClr>
              </a:buClr>
            </a:pPr>
            <a:r>
              <a:rPr lang="en-US" altLang="zh-TW" sz="3200" b="1" spc="600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3.HC-SRO4</a:t>
            </a:r>
            <a:r>
              <a:rPr lang="zh-TW" altLang="en-US" sz="3200" b="1" spc="600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超音波感測器</a:t>
            </a:r>
            <a:endParaRPr lang="en-US" altLang="zh-TW" sz="3200" b="1" spc="600" dirty="0">
              <a:solidFill>
                <a:schemeClr val="accent5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Clr>
                <a:schemeClr val="accent6">
                  <a:lumMod val="50000"/>
                </a:schemeClr>
              </a:buClr>
            </a:pPr>
            <a:r>
              <a:rPr lang="zh-TW" altLang="en-US" dirty="0"/>
              <a:t>由超音波發射器、接收器和控制電路所組成。當它被觸發的時候，會發射一連串 </a:t>
            </a:r>
            <a:r>
              <a:rPr lang="en-US" altLang="zh-TW" dirty="0"/>
              <a:t>40 kHz </a:t>
            </a:r>
            <a:r>
              <a:rPr lang="zh-TW" altLang="en-US" dirty="0"/>
              <a:t>的聲波並且從離它最近的物體接收回音。超音波是人類耳朵無法聽見的聲音，因為它的頻率很高。</a:t>
            </a:r>
            <a:r>
              <a:rPr lang="en-US" altLang="zh-TW" dirty="0"/>
              <a:t> </a:t>
            </a:r>
          </a:p>
        </p:txBody>
      </p:sp>
      <p:pic>
        <p:nvPicPr>
          <p:cNvPr id="12" name="Picture 4" descr="超音波感測器HC-SR04 超音波模組避障模組測距模組單晶片8051 AVR PIC Arduino | 露天拍賣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667" r="90000">
                        <a14:foregroundMark x1="25167" y1="38667" x2="25167" y2="38667"/>
                        <a14:foregroundMark x1="32000" y1="36167" x2="32000" y2="36167"/>
                        <a14:foregroundMark x1="29000" y1="44167" x2="29000" y2="44167"/>
                        <a14:foregroundMark x1="37333" y1="47000" x2="37333" y2="47000"/>
                        <a14:foregroundMark x1="38167" y1="39000" x2="38167" y2="39000"/>
                        <a14:foregroundMark x1="10167" y1="49167" x2="10167" y2="49167"/>
                        <a14:foregroundMark x1="14833" y1="53667" x2="14833" y2="53667"/>
                        <a14:foregroundMark x1="19833" y1="52833" x2="19833" y2="52833"/>
                        <a14:foregroundMark x1="15167" y1="51667" x2="15167" y2="51667"/>
                        <a14:foregroundMark x1="10667" y1="42333" x2="10667" y2="42333"/>
                        <a14:foregroundMark x1="9833" y1="39833" x2="9833" y2="39833"/>
                        <a14:foregroundMark x1="11833" y1="34833" x2="11833" y2="34833"/>
                        <a14:foregroundMark x1="19000" y1="28667" x2="19000" y2="28667"/>
                        <a14:foregroundMark x1="32333" y1="29500" x2="32333" y2="29500"/>
                        <a14:foregroundMark x1="36167" y1="33667" x2="36167" y2="33667"/>
                        <a14:foregroundMark x1="27000" y1="28667" x2="27000" y2="28667"/>
                        <a14:foregroundMark x1="22667" y1="27833" x2="22667" y2="27833"/>
                        <a14:foregroundMark x1="75000" y1="35667" x2="75000" y2="35667"/>
                        <a14:foregroundMark x1="72167" y1="22833" x2="72167" y2="22833"/>
                        <a14:foregroundMark x1="63333" y1="27833" x2="63333" y2="27833"/>
                        <a14:foregroundMark x1="85833" y1="26167" x2="85833" y2="26167"/>
                        <a14:foregroundMark x1="77500" y1="23667" x2="77500" y2="23667"/>
                        <a14:foregroundMark x1="68667" y1="23167" x2="68667" y2="23167"/>
                        <a14:foregroundMark x1="82500" y1="24833" x2="82500" y2="24833"/>
                        <a14:foregroundMark x1="83333" y1="34500" x2="83333" y2="34500"/>
                        <a14:foregroundMark x1="47333" y1="72167" x2="47333" y2="72167"/>
                        <a14:foregroundMark x1="52000" y1="73000" x2="52000" y2="73000"/>
                        <a14:foregroundMark x1="55833" y1="74667" x2="55833" y2="74667"/>
                        <a14:foregroundMark x1="61167" y1="75833" x2="61167" y2="75833"/>
                        <a14:foregroundMark x1="60833" y1="70500" x2="60833" y2="70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121" y="1328838"/>
            <a:ext cx="4200892" cy="420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51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1965" y="211437"/>
            <a:ext cx="1450255" cy="1248353"/>
            <a:chOff x="1089048" y="-256560"/>
            <a:chExt cx="1450255" cy="1248353"/>
          </a:xfrm>
        </p:grpSpPr>
        <p:sp>
          <p:nvSpPr>
            <p:cNvPr id="3" name="椭圆 2"/>
            <p:cNvSpPr/>
            <p:nvPr/>
          </p:nvSpPr>
          <p:spPr>
            <a:xfrm>
              <a:off x="1334158" y="-256560"/>
              <a:ext cx="1100455" cy="1100455"/>
            </a:xfrm>
            <a:prstGeom prst="ellipse">
              <a:avLst/>
            </a:prstGeom>
            <a:solidFill>
              <a:srgbClr val="BA7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b="1" dirty="0">
                  <a:cs typeface="+mn-ea"/>
                  <a:sym typeface="+mn-lt"/>
                </a:rPr>
                <a:t>3-1</a:t>
              </a:r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1089048" y="118720"/>
              <a:ext cx="349204" cy="349204"/>
            </a:xfrm>
            <a:prstGeom prst="ellipse">
              <a:avLst/>
            </a:prstGeom>
            <a:solidFill>
              <a:srgbClr val="8BB6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1263965" y="816557"/>
              <a:ext cx="174602" cy="174602"/>
            </a:xfrm>
            <a:prstGeom prst="ellipse">
              <a:avLst/>
            </a:prstGeom>
            <a:solidFill>
              <a:srgbClr val="C5A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277400" y="729890"/>
              <a:ext cx="261903" cy="261903"/>
            </a:xfrm>
            <a:prstGeom prst="ellipse">
              <a:avLst/>
            </a:prstGeom>
            <a:solidFill>
              <a:srgbClr val="2E4A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2434890" y="-170501"/>
              <a:ext cx="104413" cy="104413"/>
            </a:xfrm>
            <a:prstGeom prst="ellipse">
              <a:avLst/>
            </a:prstGeom>
            <a:solidFill>
              <a:srgbClr val="D9D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8" name="文本框 58"/>
          <p:cNvSpPr txBox="1"/>
          <p:nvPr/>
        </p:nvSpPr>
        <p:spPr>
          <a:xfrm>
            <a:off x="1820244" y="363809"/>
            <a:ext cx="32851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 spc="66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defRPr>
            </a:lvl1pPr>
          </a:lstStyle>
          <a:p>
            <a:r>
              <a:rPr lang="zh-TW" altLang="en-US" dirty="0">
                <a:sym typeface="+mn-lt"/>
              </a:rPr>
              <a:t>硬體材料</a:t>
            </a:r>
            <a:endParaRPr lang="zh-CN" altLang="en-US" dirty="0">
              <a:sym typeface="+mn-lt"/>
            </a:endParaRPr>
          </a:p>
        </p:txBody>
      </p: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CD6C318C-5BA3-1BA9-3018-B241D542B3AC}"/>
              </a:ext>
            </a:extLst>
          </p:cNvPr>
          <p:cNvSpPr txBox="1">
            <a:spLocks/>
          </p:cNvSpPr>
          <p:nvPr/>
        </p:nvSpPr>
        <p:spPr>
          <a:xfrm>
            <a:off x="810500" y="1867807"/>
            <a:ext cx="6182809" cy="7759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6">
                  <a:lumMod val="50000"/>
                </a:schemeClr>
              </a:buClr>
            </a:pPr>
            <a:r>
              <a:rPr lang="en-US" altLang="zh-TW" sz="3200" b="1" spc="600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en-US" altLang="zh-TW" dirty="0"/>
              <a:t> </a:t>
            </a:r>
            <a:r>
              <a:rPr lang="en-US" altLang="zh-TW" sz="3200" b="1" spc="600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Mini MP3 Player </a:t>
            </a:r>
          </a:p>
          <a:p>
            <a:pPr>
              <a:lnSpc>
                <a:spcPct val="150000"/>
              </a:lnSpc>
              <a:buClr>
                <a:schemeClr val="accent6">
                  <a:lumMod val="50000"/>
                </a:schemeClr>
              </a:buClr>
            </a:pPr>
            <a:r>
              <a:rPr lang="zh-TW" altLang="en-US" dirty="0"/>
              <a:t>為一款小巧的</a:t>
            </a:r>
            <a:r>
              <a:rPr lang="en-US" altLang="zh-TW" dirty="0"/>
              <a:t>MP3</a:t>
            </a:r>
            <a:r>
              <a:rPr lang="zh-TW" altLang="en-US" dirty="0"/>
              <a:t>模組，可直接接駁揚聲器，配合供電電池、揚聲器、按鍵可以單獨使用，也可通過串口控制，作為</a:t>
            </a:r>
            <a:r>
              <a:rPr lang="en-US" altLang="zh-TW" dirty="0"/>
              <a:t>Arduino UNO</a:t>
            </a:r>
            <a:r>
              <a:rPr lang="zh-TW" altLang="en-US" dirty="0"/>
              <a:t>或任何有串口的單片機的一個模組。通過簡單串口指令即可完成播放指定的音樂，及如何播放音樂等功能，無需繁瑣的底層操作，使用方便，穩定可靠。</a:t>
            </a:r>
            <a:endParaRPr lang="en-US" altLang="zh-TW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5" b="89819" l="9955" r="91403">
                        <a14:foregroundMark x1="29412" y1="31674" x2="29412" y2="31674"/>
                        <a14:foregroundMark x1="91403" y1="71946" x2="91403" y2="719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325" y="1284554"/>
            <a:ext cx="46101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4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1965" y="211437"/>
            <a:ext cx="1450255" cy="1248353"/>
            <a:chOff x="1089048" y="-256560"/>
            <a:chExt cx="1450255" cy="1248353"/>
          </a:xfrm>
        </p:grpSpPr>
        <p:sp>
          <p:nvSpPr>
            <p:cNvPr id="3" name="椭圆 2"/>
            <p:cNvSpPr/>
            <p:nvPr/>
          </p:nvSpPr>
          <p:spPr>
            <a:xfrm>
              <a:off x="1334158" y="-256560"/>
              <a:ext cx="1100455" cy="1100455"/>
            </a:xfrm>
            <a:prstGeom prst="ellipse">
              <a:avLst/>
            </a:prstGeom>
            <a:solidFill>
              <a:srgbClr val="BA7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b="1" dirty="0">
                  <a:cs typeface="+mn-ea"/>
                  <a:sym typeface="+mn-lt"/>
                </a:rPr>
                <a:t>3-1</a:t>
              </a:r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1089048" y="118720"/>
              <a:ext cx="349204" cy="349204"/>
            </a:xfrm>
            <a:prstGeom prst="ellipse">
              <a:avLst/>
            </a:prstGeom>
            <a:solidFill>
              <a:srgbClr val="8BB6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1263965" y="816557"/>
              <a:ext cx="174602" cy="174602"/>
            </a:xfrm>
            <a:prstGeom prst="ellipse">
              <a:avLst/>
            </a:prstGeom>
            <a:solidFill>
              <a:srgbClr val="C5A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277400" y="729890"/>
              <a:ext cx="261903" cy="261903"/>
            </a:xfrm>
            <a:prstGeom prst="ellipse">
              <a:avLst/>
            </a:prstGeom>
            <a:solidFill>
              <a:srgbClr val="2E4A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2434890" y="-170501"/>
              <a:ext cx="104413" cy="104413"/>
            </a:xfrm>
            <a:prstGeom prst="ellipse">
              <a:avLst/>
            </a:prstGeom>
            <a:solidFill>
              <a:srgbClr val="D9D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8" name="文本框 58"/>
          <p:cNvSpPr txBox="1"/>
          <p:nvPr/>
        </p:nvSpPr>
        <p:spPr>
          <a:xfrm>
            <a:off x="1820244" y="363809"/>
            <a:ext cx="32851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 spc="66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defRPr>
            </a:lvl1pPr>
          </a:lstStyle>
          <a:p>
            <a:r>
              <a:rPr lang="zh-TW" altLang="en-US" dirty="0">
                <a:sym typeface="+mn-lt"/>
              </a:rPr>
              <a:t>硬體材料</a:t>
            </a:r>
            <a:endParaRPr lang="zh-CN" altLang="en-US" dirty="0">
              <a:sym typeface="+mn-lt"/>
            </a:endParaRPr>
          </a:p>
        </p:txBody>
      </p: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CD6C318C-5BA3-1BA9-3018-B241D542B3AC}"/>
              </a:ext>
            </a:extLst>
          </p:cNvPr>
          <p:cNvSpPr txBox="1">
            <a:spLocks/>
          </p:cNvSpPr>
          <p:nvPr/>
        </p:nvSpPr>
        <p:spPr>
          <a:xfrm>
            <a:off x="4308453" y="1650828"/>
            <a:ext cx="2201973" cy="7759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6">
                  <a:lumMod val="50000"/>
                </a:schemeClr>
              </a:buClr>
            </a:pPr>
            <a:r>
              <a:rPr lang="en-US" altLang="zh-TW" sz="3200" b="1" spc="600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3200" b="1" spc="600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杜邦線</a:t>
            </a:r>
            <a:endParaRPr lang="en-US" altLang="zh-TW" sz="3200" b="1" spc="600" dirty="0">
              <a:solidFill>
                <a:schemeClr val="accent5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CD6C318C-5BA3-1BA9-3018-B241D542B3AC}"/>
              </a:ext>
            </a:extLst>
          </p:cNvPr>
          <p:cNvSpPr txBox="1">
            <a:spLocks/>
          </p:cNvSpPr>
          <p:nvPr/>
        </p:nvSpPr>
        <p:spPr>
          <a:xfrm>
            <a:off x="4192799" y="5757323"/>
            <a:ext cx="2433283" cy="7759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6">
                  <a:lumMod val="50000"/>
                </a:schemeClr>
              </a:buClr>
            </a:pPr>
            <a:r>
              <a:rPr lang="en-US" altLang="zh-TW" sz="3200" b="1" spc="600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7.LED</a:t>
            </a:r>
            <a:r>
              <a:rPr lang="zh-TW" altLang="en-US" sz="3200" b="1" spc="600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燈</a:t>
            </a:r>
            <a:endParaRPr lang="en-US" altLang="zh-TW" sz="3200" b="1" spc="600" dirty="0">
              <a:solidFill>
                <a:schemeClr val="accent5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CD6C318C-5BA3-1BA9-3018-B241D542B3AC}"/>
              </a:ext>
            </a:extLst>
          </p:cNvPr>
          <p:cNvSpPr txBox="1">
            <a:spLocks/>
          </p:cNvSpPr>
          <p:nvPr/>
        </p:nvSpPr>
        <p:spPr>
          <a:xfrm>
            <a:off x="527075" y="3570485"/>
            <a:ext cx="3278671" cy="7759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6">
                  <a:lumMod val="50000"/>
                </a:schemeClr>
              </a:buClr>
            </a:pPr>
            <a:r>
              <a:rPr lang="en-US" altLang="zh-TW" sz="3200" b="1" spc="600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6.USB</a:t>
            </a:r>
            <a:r>
              <a:rPr lang="zh-TW" altLang="en-US" sz="3200" b="1" spc="600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電源線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19" b="93871" l="2806" r="93988">
                        <a14:foregroundMark x1="6814" y1="64516" x2="6814" y2="64516"/>
                        <a14:foregroundMark x1="2806" y1="60645" x2="2806" y2="60645"/>
                        <a14:foregroundMark x1="93988" y1="33871" x2="93988" y2="33871"/>
                        <a14:foregroundMark x1="10822" y1="93871" x2="10822" y2="93871"/>
                        <a14:foregroundMark x1="84369" y1="7419" x2="84369" y2="74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89282">
            <a:off x="7105911" y="376409"/>
            <a:ext cx="4031024" cy="2504243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00" b="98000" l="5078" r="95313">
                        <a14:foregroundMark x1="95313" y1="11200" x2="95313" y2="11200"/>
                        <a14:foregroundMark x1="89063" y1="6000" x2="89063" y2="6000"/>
                        <a14:foregroundMark x1="71484" y1="28800" x2="71484" y2="28800"/>
                        <a14:foregroundMark x1="76563" y1="34400" x2="76563" y2="34400"/>
                        <a14:foregroundMark x1="71875" y1="35200" x2="71875" y2="35200"/>
                        <a14:foregroundMark x1="18750" y1="82800" x2="18750" y2="82800"/>
                        <a14:foregroundMark x1="29688" y1="88400" x2="29688" y2="88400"/>
                        <a14:foregroundMark x1="25391" y1="93200" x2="25391" y2="93200"/>
                        <a14:foregroundMark x1="15234" y1="87200" x2="15234" y2="87200"/>
                        <a14:backgroundMark x1="39063" y1="56400" x2="39063" y2="56400"/>
                        <a14:backgroundMark x1="46484" y1="66400" x2="46484" y2="66400"/>
                        <a14:backgroundMark x1="63672" y1="34000" x2="63672" y2="34000"/>
                        <a14:backgroundMark x1="66016" y1="30800" x2="66016" y2="30800"/>
                        <a14:backgroundMark x1="71875" y1="38800" x2="71875" y2="38800"/>
                        <a14:backgroundMark x1="68359" y1="29600" x2="68359" y2="296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407312">
            <a:off x="7293359" y="4577822"/>
            <a:ext cx="2415620" cy="235900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6375" r="95875">
                        <a14:foregroundMark x1="12000" y1="53125" x2="12000" y2="53125"/>
                        <a14:foregroundMark x1="14625" y1="56625" x2="14625" y2="56625"/>
                        <a14:foregroundMark x1="12000" y1="57375" x2="12000" y2="57375"/>
                        <a14:foregroundMark x1="11375" y1="59125" x2="11375" y2="59125"/>
                        <a14:foregroundMark x1="8750" y1="57375" x2="8750" y2="57375"/>
                        <a14:foregroundMark x1="54250" y1="75875" x2="54250" y2="75875"/>
                        <a14:foregroundMark x1="50125" y1="79125" x2="50125" y2="79125"/>
                        <a14:foregroundMark x1="41000" y1="79500" x2="41000" y2="79500"/>
                        <a14:foregroundMark x1="43625" y1="80375" x2="43625" y2="80375"/>
                        <a14:foregroundMark x1="45625" y1="82750" x2="45625" y2="82750"/>
                        <a14:foregroundMark x1="42750" y1="79375" x2="42750" y2="79375"/>
                        <a14:foregroundMark x1="38000" y1="77250" x2="38000" y2="77250"/>
                        <a14:foregroundMark x1="36750" y1="76250" x2="36750" y2="76250"/>
                        <a14:foregroundMark x1="47625" y1="83500" x2="47625" y2="83500"/>
                        <a14:foregroundMark x1="54750" y1="78500" x2="54750" y2="78500"/>
                        <a14:foregroundMark x1="55750" y1="77250" x2="55750" y2="77250"/>
                        <a14:foregroundMark x1="6375" y1="54625" x2="6375" y2="54625"/>
                        <a14:foregroundMark x1="95875" y1="58625" x2="95875" y2="58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883" y="2643138"/>
            <a:ext cx="2897796" cy="289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93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1965" y="211437"/>
            <a:ext cx="1450255" cy="1248353"/>
            <a:chOff x="1089048" y="-256560"/>
            <a:chExt cx="1450255" cy="1248353"/>
          </a:xfrm>
        </p:grpSpPr>
        <p:sp>
          <p:nvSpPr>
            <p:cNvPr id="3" name="椭圆 2"/>
            <p:cNvSpPr/>
            <p:nvPr/>
          </p:nvSpPr>
          <p:spPr>
            <a:xfrm>
              <a:off x="1334158" y="-256560"/>
              <a:ext cx="1100455" cy="1100455"/>
            </a:xfrm>
            <a:prstGeom prst="ellipse">
              <a:avLst/>
            </a:prstGeom>
            <a:solidFill>
              <a:srgbClr val="BA7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b="1" dirty="0">
                  <a:cs typeface="+mn-ea"/>
                  <a:sym typeface="+mn-lt"/>
                </a:rPr>
                <a:t>3-2</a:t>
              </a:r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1089048" y="118720"/>
              <a:ext cx="349204" cy="349204"/>
            </a:xfrm>
            <a:prstGeom prst="ellipse">
              <a:avLst/>
            </a:prstGeom>
            <a:solidFill>
              <a:srgbClr val="8BB6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1263965" y="816557"/>
              <a:ext cx="174602" cy="174602"/>
            </a:xfrm>
            <a:prstGeom prst="ellipse">
              <a:avLst/>
            </a:prstGeom>
            <a:solidFill>
              <a:srgbClr val="C5A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277400" y="729890"/>
              <a:ext cx="261903" cy="261903"/>
            </a:xfrm>
            <a:prstGeom prst="ellipse">
              <a:avLst/>
            </a:prstGeom>
            <a:solidFill>
              <a:srgbClr val="2E4A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2434890" y="-170501"/>
              <a:ext cx="104413" cy="104413"/>
            </a:xfrm>
            <a:prstGeom prst="ellipse">
              <a:avLst/>
            </a:prstGeom>
            <a:solidFill>
              <a:srgbClr val="D9D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8" name="文本框 58"/>
          <p:cNvSpPr txBox="1"/>
          <p:nvPr/>
        </p:nvSpPr>
        <p:spPr>
          <a:xfrm>
            <a:off x="1820244" y="363809"/>
            <a:ext cx="32851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 spc="66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defRPr>
            </a:lvl1pPr>
          </a:lstStyle>
          <a:p>
            <a:r>
              <a:rPr lang="zh-TW" altLang="en-US" dirty="0">
                <a:sym typeface="+mn-lt"/>
              </a:rPr>
              <a:t>預算表</a:t>
            </a:r>
            <a:endParaRPr lang="zh-CN" altLang="en-US" dirty="0">
              <a:sym typeface="+mn-lt"/>
            </a:endParaRPr>
          </a:p>
        </p:txBody>
      </p:sp>
      <p:graphicFrame>
        <p:nvGraphicFramePr>
          <p:cNvPr id="10" name="表格 4">
            <a:extLst>
              <a:ext uri="{FF2B5EF4-FFF2-40B4-BE49-F238E27FC236}">
                <a16:creationId xmlns:a16="http://schemas.microsoft.com/office/drawing/2014/main" id="{42011A88-9BCD-F303-404A-0D62838169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7085221"/>
              </p:ext>
            </p:extLst>
          </p:nvPr>
        </p:nvGraphicFramePr>
        <p:xfrm>
          <a:off x="301015" y="1535358"/>
          <a:ext cx="11474043" cy="503797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325019">
                  <a:extLst>
                    <a:ext uri="{9D8B030D-6E8A-4147-A177-3AD203B41FA5}">
                      <a16:colId xmlns:a16="http://schemas.microsoft.com/office/drawing/2014/main" val="1200526716"/>
                    </a:ext>
                  </a:extLst>
                </a:gridCol>
                <a:gridCol w="2627990">
                  <a:extLst>
                    <a:ext uri="{9D8B030D-6E8A-4147-A177-3AD203B41FA5}">
                      <a16:colId xmlns:a16="http://schemas.microsoft.com/office/drawing/2014/main" val="2095196627"/>
                    </a:ext>
                  </a:extLst>
                </a:gridCol>
                <a:gridCol w="1091285">
                  <a:extLst>
                    <a:ext uri="{9D8B030D-6E8A-4147-A177-3AD203B41FA5}">
                      <a16:colId xmlns:a16="http://schemas.microsoft.com/office/drawing/2014/main" val="810945229"/>
                    </a:ext>
                  </a:extLst>
                </a:gridCol>
                <a:gridCol w="1069013">
                  <a:extLst>
                    <a:ext uri="{9D8B030D-6E8A-4147-A177-3AD203B41FA5}">
                      <a16:colId xmlns:a16="http://schemas.microsoft.com/office/drawing/2014/main" val="4197428073"/>
                    </a:ext>
                  </a:extLst>
                </a:gridCol>
                <a:gridCol w="1180368">
                  <a:extLst>
                    <a:ext uri="{9D8B030D-6E8A-4147-A177-3AD203B41FA5}">
                      <a16:colId xmlns:a16="http://schemas.microsoft.com/office/drawing/2014/main" val="1979011206"/>
                    </a:ext>
                  </a:extLst>
                </a:gridCol>
                <a:gridCol w="1180368">
                  <a:extLst>
                    <a:ext uri="{9D8B030D-6E8A-4147-A177-3AD203B41FA5}">
                      <a16:colId xmlns:a16="http://schemas.microsoft.com/office/drawing/2014/main" val="3648797650"/>
                    </a:ext>
                  </a:extLst>
                </a:gridCol>
              </a:tblGrid>
              <a:tr h="61353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600" b="1" spc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物品名稱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600" b="1" spc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說明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600" b="1" spc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600" b="1" spc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600" b="1" spc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600" b="1" spc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5504563"/>
                  </a:ext>
                </a:extLst>
              </a:tr>
              <a:tr h="61353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2600" b="1" kern="1200" spc="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arduino</a:t>
                      </a:r>
                      <a:r>
                        <a:rPr lang="en-US" altLang="zh-TW" sz="2600" b="1" kern="1200" spc="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uno</a:t>
                      </a:r>
                      <a:r>
                        <a:rPr lang="zh-TW" altLang="zh-TW" sz="2600" b="1" kern="1200" spc="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控制板</a:t>
                      </a:r>
                      <a:endParaRPr lang="zh-TW" altLang="en-US" sz="2600" b="1" spc="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600" b="1" spc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主要研究設備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600" b="1" spc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2600" b="1" spc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sz="2600" b="1" spc="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2600" b="1" spc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300</a:t>
                      </a:r>
                      <a:endParaRPr lang="zh-TW" altLang="en-US" sz="2600" b="1" spc="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2600" b="1" spc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300</a:t>
                      </a:r>
                      <a:endParaRPr lang="zh-TW" altLang="en-US" sz="2600" b="1" spc="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4813218"/>
                  </a:ext>
                </a:extLst>
              </a:tr>
              <a:tr h="61353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zh-TW" sz="2600" b="1" kern="1200" spc="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垃圾桶</a:t>
                      </a:r>
                      <a:endParaRPr lang="zh-TW" altLang="en-US" sz="2600" b="1" spc="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600" b="1" spc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主要研究設備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600" b="1" spc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2600" b="1" spc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sz="2600" b="1" spc="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2600" b="1" spc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150</a:t>
                      </a:r>
                      <a:endParaRPr lang="zh-TW" altLang="en-US" sz="2600" b="1" spc="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2600" b="1" spc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150</a:t>
                      </a:r>
                      <a:endParaRPr lang="zh-TW" altLang="en-US" sz="2600" b="1" spc="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534430"/>
                  </a:ext>
                </a:extLst>
              </a:tr>
              <a:tr h="61353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2600" b="1" kern="1200" spc="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HC-SRO4</a:t>
                      </a:r>
                      <a:r>
                        <a:rPr lang="zh-TW" altLang="zh-TW" sz="2600" b="1" kern="1200" spc="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超音波感測器</a:t>
                      </a:r>
                      <a:endParaRPr lang="zh-TW" altLang="en-US" sz="2600" b="1" spc="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600" b="1" spc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主要研究設備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600" b="1" spc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2600" b="1" spc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sz="2600" b="1" spc="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2600" b="1" spc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62</a:t>
                      </a:r>
                      <a:endParaRPr lang="zh-TW" altLang="en-US" sz="2600" b="1" spc="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2600" b="1" spc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124</a:t>
                      </a:r>
                      <a:endParaRPr lang="zh-TW" altLang="en-US" sz="2600" b="1" spc="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2719308"/>
                  </a:ext>
                </a:extLst>
              </a:tr>
              <a:tr h="61353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zh-TW" sz="2600" b="1" kern="1200" spc="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伺服器馬達</a:t>
                      </a:r>
                      <a:r>
                        <a:rPr lang="en-US" altLang="zh-TW" sz="2600" b="1" kern="1200" spc="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SG9s</a:t>
                      </a:r>
                      <a:endParaRPr lang="zh-TW" altLang="en-US" sz="2600" b="1" spc="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600" b="1" spc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主要研究設備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600" b="1" spc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2600" b="1" spc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sz="2600" b="1" spc="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2600" b="1" spc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57</a:t>
                      </a:r>
                      <a:endParaRPr lang="zh-TW" altLang="en-US" sz="2600" b="1" spc="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2600" b="1" spc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57</a:t>
                      </a:r>
                      <a:endParaRPr lang="zh-TW" altLang="en-US" sz="2600" b="1" spc="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0278649"/>
                  </a:ext>
                </a:extLst>
              </a:tr>
              <a:tr h="61353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zh-TW" sz="2600" b="1" kern="1200" spc="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杜邦線</a:t>
                      </a:r>
                      <a:endParaRPr lang="zh-TW" altLang="en-US" sz="2600" b="1" spc="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600" b="1" spc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連接設備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600" b="1" spc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2600" b="1" spc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sz="2600" b="1" spc="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600" b="1" spc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2600" b="1" spc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</a:t>
                      </a:r>
                      <a:endParaRPr lang="zh-TW" altLang="en-US" sz="2600" b="1" spc="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2600" b="1" spc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</a:t>
                      </a:r>
                      <a:endParaRPr lang="zh-TW" altLang="en-US" sz="2600" b="1" spc="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9099109"/>
                  </a:ext>
                </a:extLst>
              </a:tr>
              <a:tr h="61353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2600" b="1" kern="1200" spc="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Mini MP3 Player</a:t>
                      </a:r>
                      <a:endParaRPr lang="zh-TW" altLang="en-US" sz="2600" b="1" kern="1200" spc="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600" b="1" spc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主要研究設備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600" b="1" spc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2600" b="1" spc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sz="2600" b="1" spc="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2600" b="1" spc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190</a:t>
                      </a:r>
                      <a:endParaRPr lang="zh-TW" altLang="en-US" sz="2600" b="1" spc="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2600" b="1" spc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190</a:t>
                      </a:r>
                      <a:endParaRPr lang="zh-TW" altLang="en-US" sz="2600" b="1" spc="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2550259"/>
                  </a:ext>
                </a:extLst>
              </a:tr>
              <a:tr h="743253">
                <a:tc gridSpan="5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600" b="1" spc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共計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2600" b="1" spc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871</a:t>
                      </a:r>
                      <a:endParaRPr lang="zh-TW" altLang="en-US" sz="2600" b="1" spc="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70498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848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692590" y="2134442"/>
            <a:ext cx="1063510" cy="992042"/>
          </a:xfrm>
          <a:prstGeom prst="ellipse">
            <a:avLst/>
          </a:prstGeom>
          <a:solidFill>
            <a:srgbClr val="8BB6C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1</a:t>
            </a:r>
            <a:endParaRPr kumimoji="0" lang="zh-CN" altLang="en-US" sz="60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319040" y="2134442"/>
            <a:ext cx="1000211" cy="992042"/>
          </a:xfrm>
          <a:prstGeom prst="ellipse">
            <a:avLst/>
          </a:prstGeom>
          <a:solidFill>
            <a:srgbClr val="BA764F">
              <a:alpha val="4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2</a:t>
            </a:r>
            <a:endParaRPr kumimoji="0" lang="zh-CN" altLang="en-US" sz="60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9445343" y="2134442"/>
            <a:ext cx="1032158" cy="992042"/>
          </a:xfrm>
          <a:prstGeom prst="ellipse">
            <a:avLst/>
          </a:prstGeom>
          <a:solidFill>
            <a:srgbClr val="BA764F">
              <a:alpha val="4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4</a:t>
            </a:r>
            <a:endParaRPr kumimoji="0" lang="zh-CN" altLang="en-US" sz="60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6882191" y="2134442"/>
            <a:ext cx="1000212" cy="992042"/>
          </a:xfrm>
          <a:prstGeom prst="ellipse">
            <a:avLst/>
          </a:prstGeom>
          <a:solidFill>
            <a:srgbClr val="8BB6C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3</a:t>
            </a:r>
            <a:endParaRPr kumimoji="0" lang="zh-CN" altLang="en-US" sz="60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66801" y="441481"/>
            <a:ext cx="2658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b="1" spc="600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目錄</a:t>
            </a:r>
            <a:endParaRPr lang="zh-CN" altLang="en-US" sz="5400" b="1" spc="600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" y="1622478"/>
            <a:ext cx="12191999" cy="152299"/>
          </a:xfrm>
          <a:prstGeom prst="rect">
            <a:avLst/>
          </a:prstGeom>
          <a:solidFill>
            <a:srgbClr val="BA764F"/>
          </a:solidFill>
        </p:spPr>
        <p:txBody>
          <a:bodyPr wrap="square" rtlCol="0">
            <a:spAutoFit/>
          </a:bodyPr>
          <a:lstStyle/>
          <a:p>
            <a:pPr algn="ctr"/>
            <a:endParaRPr lang="zh-CN" alt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文本框 58"/>
          <p:cNvSpPr txBox="1"/>
          <p:nvPr/>
        </p:nvSpPr>
        <p:spPr>
          <a:xfrm>
            <a:off x="1913186" y="3126484"/>
            <a:ext cx="9204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36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</a:t>
            </a:r>
            <a:endParaRPr lang="en-US" altLang="zh-TW" sz="3600" b="1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36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題</a:t>
            </a:r>
            <a:endParaRPr lang="en-US" altLang="zh-TW" sz="3600" b="1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36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</a:t>
            </a:r>
            <a:endParaRPr lang="en-US" altLang="zh-TW" sz="3600" b="1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36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</a:t>
            </a:r>
            <a:endParaRPr lang="en-US" altLang="zh-TW" sz="3600" b="1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本框 58"/>
          <p:cNvSpPr txBox="1"/>
          <p:nvPr/>
        </p:nvSpPr>
        <p:spPr>
          <a:xfrm>
            <a:off x="4534758" y="3128768"/>
            <a:ext cx="6463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 b="1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>
                <a:solidFill>
                  <a:srgbClr val="BA764F"/>
                </a:solidFill>
              </a:rPr>
              <a:t>程</a:t>
            </a:r>
            <a:endParaRPr lang="en-US" altLang="zh-TW" dirty="0">
              <a:solidFill>
                <a:srgbClr val="BA764F"/>
              </a:solidFill>
            </a:endParaRPr>
          </a:p>
          <a:p>
            <a:r>
              <a:rPr lang="zh-TW" altLang="en-US" dirty="0">
                <a:solidFill>
                  <a:srgbClr val="BA764F"/>
                </a:solidFill>
              </a:rPr>
              <a:t>式</a:t>
            </a:r>
            <a:endParaRPr lang="en-US" altLang="zh-TW" dirty="0">
              <a:solidFill>
                <a:srgbClr val="BA764F"/>
              </a:solidFill>
            </a:endParaRPr>
          </a:p>
          <a:p>
            <a:r>
              <a:rPr lang="zh-TW" altLang="en-US" dirty="0">
                <a:solidFill>
                  <a:srgbClr val="BA764F"/>
                </a:solidFill>
              </a:rPr>
              <a:t>介</a:t>
            </a:r>
            <a:endParaRPr lang="en-US" altLang="zh-TW" dirty="0">
              <a:solidFill>
                <a:srgbClr val="BA764F"/>
              </a:solidFill>
            </a:endParaRPr>
          </a:p>
          <a:p>
            <a:r>
              <a:rPr lang="zh-TW" altLang="en-US" dirty="0">
                <a:solidFill>
                  <a:srgbClr val="BA764F"/>
                </a:solidFill>
              </a:rPr>
              <a:t>紹</a:t>
            </a:r>
            <a:endParaRPr lang="en-US" altLang="zh-TW" dirty="0">
              <a:solidFill>
                <a:srgbClr val="BA764F"/>
              </a:solidFill>
            </a:endParaRPr>
          </a:p>
        </p:txBody>
      </p:sp>
      <p:sp>
        <p:nvSpPr>
          <p:cNvPr id="10" name="文本框 58"/>
          <p:cNvSpPr txBox="1"/>
          <p:nvPr/>
        </p:nvSpPr>
        <p:spPr>
          <a:xfrm>
            <a:off x="7102036" y="3126484"/>
            <a:ext cx="6463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 b="1">
                <a:solidFill>
                  <a:srgbClr val="BA764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>
                <a:solidFill>
                  <a:schemeClr val="accent6">
                    <a:lumMod val="75000"/>
                  </a:schemeClr>
                </a:solidFill>
              </a:rPr>
              <a:t>相</a:t>
            </a:r>
            <a:endParaRPr lang="en-US" altLang="zh-TW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accent6">
                    <a:lumMod val="75000"/>
                  </a:schemeClr>
                </a:solidFill>
              </a:rPr>
              <a:t>關</a:t>
            </a:r>
            <a:endParaRPr lang="en-US" altLang="zh-TW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accent6">
                    <a:lumMod val="75000"/>
                  </a:schemeClr>
                </a:solidFill>
              </a:rPr>
              <a:t>設</a:t>
            </a:r>
            <a:endParaRPr lang="en-US" altLang="zh-TW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accent6">
                    <a:lumMod val="75000"/>
                  </a:schemeClr>
                </a:solidFill>
              </a:rPr>
              <a:t>備</a:t>
            </a:r>
            <a:endParaRPr lang="en-US" altLang="zh-TW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文本框 58"/>
          <p:cNvSpPr txBox="1"/>
          <p:nvPr/>
        </p:nvSpPr>
        <p:spPr>
          <a:xfrm>
            <a:off x="9638254" y="3126484"/>
            <a:ext cx="6463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 b="1">
                <a:solidFill>
                  <a:srgbClr val="BA764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未</a:t>
            </a:r>
            <a:endParaRPr lang="en-US" altLang="zh-TW" dirty="0"/>
          </a:p>
          <a:p>
            <a:r>
              <a:rPr lang="zh-TW" altLang="en-US" dirty="0"/>
              <a:t>來</a:t>
            </a:r>
            <a:endParaRPr lang="en-US" altLang="zh-TW" dirty="0"/>
          </a:p>
          <a:p>
            <a:r>
              <a:rPr lang="zh-TW" altLang="en-US" dirty="0"/>
              <a:t>規</a:t>
            </a:r>
            <a:endParaRPr lang="en-US" altLang="zh-TW" dirty="0"/>
          </a:p>
          <a:p>
            <a:r>
              <a:rPr lang="zh-TW" altLang="en-US" dirty="0"/>
              <a:t>劃</a:t>
            </a:r>
            <a:endParaRPr lang="en-US" altLang="zh-TW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10350473" y="2826572"/>
            <a:ext cx="2362200" cy="2362200"/>
          </a:xfrm>
          <a:prstGeom prst="ellipse">
            <a:avLst/>
          </a:prstGeom>
          <a:solidFill>
            <a:srgbClr val="D9D5CA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9711193" y="4619076"/>
            <a:ext cx="3124200" cy="3124200"/>
          </a:xfrm>
          <a:prstGeom prst="ellipse">
            <a:avLst/>
          </a:prstGeom>
          <a:solidFill>
            <a:srgbClr val="8BB6CB">
              <a:alpha val="80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8476645" y="4763700"/>
            <a:ext cx="1562100" cy="1562100"/>
          </a:xfrm>
          <a:prstGeom prst="ellipse">
            <a:avLst/>
          </a:prstGeom>
          <a:solidFill>
            <a:srgbClr val="C5A086">
              <a:alpha val="83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椭圆 10"/>
          <p:cNvSpPr/>
          <p:nvPr/>
        </p:nvSpPr>
        <p:spPr>
          <a:xfrm flipV="1">
            <a:off x="441133" y="-696372"/>
            <a:ext cx="2362200" cy="2362200"/>
          </a:xfrm>
          <a:prstGeom prst="ellipse">
            <a:avLst/>
          </a:prstGeom>
          <a:solidFill>
            <a:srgbClr val="C5A086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 flipV="1">
            <a:off x="-1705710" y="-912684"/>
            <a:ext cx="3124200" cy="3124200"/>
          </a:xfrm>
          <a:prstGeom prst="ellipse">
            <a:avLst/>
          </a:prstGeom>
          <a:solidFill>
            <a:srgbClr val="BA764F">
              <a:alpha val="91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3" name="椭圆 12"/>
          <p:cNvSpPr/>
          <p:nvPr/>
        </p:nvSpPr>
        <p:spPr>
          <a:xfrm flipV="1">
            <a:off x="-94604" y="1593661"/>
            <a:ext cx="1235711" cy="1235710"/>
          </a:xfrm>
          <a:prstGeom prst="ellipse">
            <a:avLst/>
          </a:prstGeom>
          <a:solidFill>
            <a:schemeClr val="accent5">
              <a:lumMod val="40000"/>
              <a:lumOff val="60000"/>
              <a:alpha val="82000"/>
            </a:scheme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10246803" y="4036811"/>
            <a:ext cx="2569540" cy="2569540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-1528002" y="116"/>
            <a:ext cx="2569540" cy="2569540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722736" y="2796398"/>
            <a:ext cx="6191556" cy="4073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4000" b="1" kern="0" spc="960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4-1 </a:t>
            </a:r>
            <a:r>
              <a:rPr lang="zh-TW" altLang="en-US" sz="4000" b="1" kern="0" spc="960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未來工作</a:t>
            </a:r>
            <a:endParaRPr lang="en-US" altLang="zh-TW" sz="4000" b="1" kern="0" spc="960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</a:endParaRPr>
          </a:p>
          <a:p>
            <a:pPr>
              <a:lnSpc>
                <a:spcPct val="200000"/>
              </a:lnSpc>
            </a:pPr>
            <a:r>
              <a:rPr lang="en-US" altLang="zh-TW" sz="4000" b="1" kern="0" spc="960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4-2 </a:t>
            </a:r>
            <a:r>
              <a:rPr lang="zh-TW" altLang="en-US" sz="4000" b="1" kern="0" spc="960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未來發展</a:t>
            </a:r>
            <a:endParaRPr lang="en-US" altLang="zh-TW" sz="4000" b="1" kern="0" spc="960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</a:endParaRPr>
          </a:p>
          <a:p>
            <a:pPr>
              <a:lnSpc>
                <a:spcPct val="200000"/>
              </a:lnSpc>
            </a:pPr>
            <a:r>
              <a:rPr lang="en-US" altLang="zh-TW" sz="4000" b="1" kern="0" spc="960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4-3</a:t>
            </a:r>
            <a:r>
              <a:rPr lang="zh-TW" altLang="en-US" sz="4000" b="1" kern="0" spc="960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 進度規劃</a:t>
            </a:r>
          </a:p>
          <a:p>
            <a:pPr>
              <a:lnSpc>
                <a:spcPct val="200000"/>
              </a:lnSpc>
            </a:pPr>
            <a:endParaRPr lang="zh-TW" altLang="en-US" sz="11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67708" y="1809952"/>
            <a:ext cx="7010402" cy="110799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algn="ctr"/>
            <a:r>
              <a:rPr lang="zh-TW" altLang="en-US" sz="6600" b="1" kern="0" spc="1750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未</a:t>
            </a:r>
            <a:r>
              <a:rPr lang="zh-TW" altLang="en-US" sz="2400" b="1" kern="0" spc="1750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 </a:t>
            </a:r>
            <a:r>
              <a:rPr lang="zh-TW" altLang="en-US" sz="6600" b="1" kern="0" spc="1750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來</a:t>
            </a:r>
            <a:r>
              <a:rPr lang="zh-TW" altLang="en-US" sz="2400" b="1" kern="0" spc="1750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 </a:t>
            </a:r>
            <a:r>
              <a:rPr lang="zh-TW" altLang="en-US" sz="6600" b="1" kern="0" spc="1750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規</a:t>
            </a:r>
            <a:r>
              <a:rPr lang="zh-TW" altLang="en-US" sz="2400" b="1" kern="0" spc="1750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 </a:t>
            </a:r>
            <a:r>
              <a:rPr lang="zh-TW" altLang="en-US" sz="6600" b="1" kern="0" spc="1750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劃</a:t>
            </a:r>
          </a:p>
        </p:txBody>
      </p:sp>
      <p:sp>
        <p:nvSpPr>
          <p:cNvPr id="14" name="椭圆 2"/>
          <p:cNvSpPr/>
          <p:nvPr/>
        </p:nvSpPr>
        <p:spPr>
          <a:xfrm>
            <a:off x="5377553" y="831162"/>
            <a:ext cx="1000211" cy="992042"/>
          </a:xfrm>
          <a:prstGeom prst="ellipse">
            <a:avLst/>
          </a:prstGeom>
          <a:solidFill>
            <a:srgbClr val="BA764F">
              <a:alpha val="4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6000" kern="0" dirty="0">
                <a:solidFill>
                  <a:prstClr val="white"/>
                </a:solidFill>
                <a:cs typeface="+mn-ea"/>
                <a:sym typeface="+mn-lt"/>
              </a:rPr>
              <a:t>4</a:t>
            </a:r>
            <a:endParaRPr kumimoji="0" lang="zh-CN" altLang="en-US" sz="60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443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1965" y="211437"/>
            <a:ext cx="1450255" cy="1248353"/>
            <a:chOff x="1089048" y="-256560"/>
            <a:chExt cx="1450255" cy="1248353"/>
          </a:xfrm>
        </p:grpSpPr>
        <p:sp>
          <p:nvSpPr>
            <p:cNvPr id="3" name="椭圆 2"/>
            <p:cNvSpPr/>
            <p:nvPr/>
          </p:nvSpPr>
          <p:spPr>
            <a:xfrm>
              <a:off x="1334158" y="-256560"/>
              <a:ext cx="1100455" cy="1100455"/>
            </a:xfrm>
            <a:prstGeom prst="ellipse">
              <a:avLst/>
            </a:prstGeom>
            <a:solidFill>
              <a:srgbClr val="BA7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b="1" dirty="0">
                  <a:cs typeface="+mn-ea"/>
                  <a:sym typeface="+mn-lt"/>
                </a:rPr>
                <a:t>4-1</a:t>
              </a:r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1089048" y="118720"/>
              <a:ext cx="349204" cy="349204"/>
            </a:xfrm>
            <a:prstGeom prst="ellipse">
              <a:avLst/>
            </a:prstGeom>
            <a:solidFill>
              <a:srgbClr val="8BB6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1263965" y="816557"/>
              <a:ext cx="174602" cy="174602"/>
            </a:xfrm>
            <a:prstGeom prst="ellipse">
              <a:avLst/>
            </a:prstGeom>
            <a:solidFill>
              <a:srgbClr val="C5A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277400" y="729890"/>
              <a:ext cx="261903" cy="261903"/>
            </a:xfrm>
            <a:prstGeom prst="ellipse">
              <a:avLst/>
            </a:prstGeom>
            <a:solidFill>
              <a:srgbClr val="2E4A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2434890" y="-170501"/>
              <a:ext cx="104413" cy="104413"/>
            </a:xfrm>
            <a:prstGeom prst="ellipse">
              <a:avLst/>
            </a:prstGeom>
            <a:solidFill>
              <a:srgbClr val="D9D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8" name="文本框 58"/>
          <p:cNvSpPr txBox="1"/>
          <p:nvPr/>
        </p:nvSpPr>
        <p:spPr>
          <a:xfrm>
            <a:off x="1820244" y="363809"/>
            <a:ext cx="32851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 spc="66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defRPr>
            </a:lvl1pPr>
          </a:lstStyle>
          <a:p>
            <a:r>
              <a:rPr lang="zh-TW" altLang="en-US" dirty="0">
                <a:sym typeface="+mn-lt"/>
              </a:rPr>
              <a:t>未來工作</a:t>
            </a:r>
            <a:endParaRPr lang="zh-CN" altLang="en-US" dirty="0">
              <a:sym typeface="+mn-lt"/>
            </a:endParaRPr>
          </a:p>
        </p:txBody>
      </p: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CD6C318C-5BA3-1BA9-3018-B241D542B3AC}"/>
              </a:ext>
            </a:extLst>
          </p:cNvPr>
          <p:cNvSpPr txBox="1">
            <a:spLocks/>
          </p:cNvSpPr>
          <p:nvPr/>
        </p:nvSpPr>
        <p:spPr>
          <a:xfrm>
            <a:off x="1820244" y="1459156"/>
            <a:ext cx="11564680" cy="35814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 algn="l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+mj-lt"/>
              <a:buAutoNum type="arabicPeriod"/>
            </a:pPr>
            <a:r>
              <a:rPr lang="zh-TW" altLang="en-US" sz="3600" b="1" spc="6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修正程式碼</a:t>
            </a:r>
            <a:endParaRPr lang="en-US" altLang="zh-TW" sz="3600" b="1" spc="600" dirty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indent="-742950" algn="l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+mj-lt"/>
              <a:buAutoNum type="arabicPeriod"/>
            </a:pPr>
            <a:r>
              <a:rPr lang="zh-TW" altLang="en-US" sz="3600" b="1" spc="6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測試整體超音波距離</a:t>
            </a:r>
            <a:endParaRPr lang="en-US" altLang="zh-TW" sz="3600" b="1" spc="600" dirty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indent="-742950" algn="l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+mj-lt"/>
              <a:buAutoNum type="arabicPeriod"/>
            </a:pPr>
            <a:r>
              <a:rPr lang="zh-TW" altLang="en-US" sz="3600" b="1" spc="6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測試開蓋角度與其方便性</a:t>
            </a:r>
            <a:endParaRPr lang="en-US" altLang="zh-TW" sz="3600" b="1" spc="600" dirty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indent="-742950" algn="l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+mj-lt"/>
              <a:buAutoNum type="arabicPeriod"/>
            </a:pPr>
            <a:r>
              <a:rPr lang="zh-TW" altLang="en-US" sz="3600" b="1" spc="6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測試開蓋秒數為合理時間</a:t>
            </a:r>
          </a:p>
          <a:p>
            <a:pPr marL="742950" indent="-742950" algn="l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+mj-lt"/>
              <a:buAutoNum type="arabicPeriod"/>
            </a:pPr>
            <a:r>
              <a:rPr lang="zh-TW" altLang="en-US" sz="3600" b="1" spc="6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不碰垃圾蓋打包垃圾</a:t>
            </a:r>
            <a:endParaRPr lang="en-US" altLang="zh-TW" sz="3600" b="1" spc="600" dirty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5741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1965" y="211437"/>
            <a:ext cx="1450255" cy="1248353"/>
            <a:chOff x="1089048" y="-256560"/>
            <a:chExt cx="1450255" cy="1248353"/>
          </a:xfrm>
        </p:grpSpPr>
        <p:sp>
          <p:nvSpPr>
            <p:cNvPr id="3" name="椭圆 2"/>
            <p:cNvSpPr/>
            <p:nvPr/>
          </p:nvSpPr>
          <p:spPr>
            <a:xfrm>
              <a:off x="1334158" y="-256560"/>
              <a:ext cx="1100455" cy="1100455"/>
            </a:xfrm>
            <a:prstGeom prst="ellipse">
              <a:avLst/>
            </a:prstGeom>
            <a:solidFill>
              <a:srgbClr val="BA7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b="1" dirty="0">
                  <a:cs typeface="+mn-ea"/>
                  <a:sym typeface="+mn-lt"/>
                </a:rPr>
                <a:t>4-2</a:t>
              </a:r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1089048" y="118720"/>
              <a:ext cx="349204" cy="349204"/>
            </a:xfrm>
            <a:prstGeom prst="ellipse">
              <a:avLst/>
            </a:prstGeom>
            <a:solidFill>
              <a:srgbClr val="8BB6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1263965" y="816557"/>
              <a:ext cx="174602" cy="174602"/>
            </a:xfrm>
            <a:prstGeom prst="ellipse">
              <a:avLst/>
            </a:prstGeom>
            <a:solidFill>
              <a:srgbClr val="C5A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277400" y="729890"/>
              <a:ext cx="261903" cy="261903"/>
            </a:xfrm>
            <a:prstGeom prst="ellipse">
              <a:avLst/>
            </a:prstGeom>
            <a:solidFill>
              <a:srgbClr val="2E4A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2434890" y="-170501"/>
              <a:ext cx="104413" cy="104413"/>
            </a:xfrm>
            <a:prstGeom prst="ellipse">
              <a:avLst/>
            </a:prstGeom>
            <a:solidFill>
              <a:srgbClr val="D9D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8" name="文本框 58"/>
          <p:cNvSpPr txBox="1"/>
          <p:nvPr/>
        </p:nvSpPr>
        <p:spPr>
          <a:xfrm>
            <a:off x="1820244" y="363809"/>
            <a:ext cx="32851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 spc="66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defRPr>
            </a:lvl1pPr>
          </a:lstStyle>
          <a:p>
            <a:r>
              <a:rPr lang="zh-TW" altLang="en-US" dirty="0">
                <a:sym typeface="+mn-lt"/>
              </a:rPr>
              <a:t>未來發展</a:t>
            </a:r>
            <a:endParaRPr lang="zh-CN" altLang="en-US" dirty="0">
              <a:sym typeface="+mn-lt"/>
            </a:endParaRPr>
          </a:p>
        </p:txBody>
      </p: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CD6C318C-5BA3-1BA9-3018-B241D542B3AC}"/>
              </a:ext>
            </a:extLst>
          </p:cNvPr>
          <p:cNvSpPr txBox="1">
            <a:spLocks/>
          </p:cNvSpPr>
          <p:nvPr/>
        </p:nvSpPr>
        <p:spPr>
          <a:xfrm>
            <a:off x="1735321" y="1459156"/>
            <a:ext cx="11564680" cy="35814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 algn="l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+mj-lt"/>
              <a:buAutoNum type="arabicPeriod"/>
            </a:pPr>
            <a:r>
              <a:rPr lang="zh-TW" altLang="en-US" sz="3600" b="1" spc="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智慧化垃圾桶</a:t>
            </a:r>
            <a:endParaRPr lang="en-US" altLang="zh-TW" sz="3600" b="1" spc="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indent="-742950" algn="l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+mj-lt"/>
              <a:buAutoNum type="arabicPeriod"/>
            </a:pPr>
            <a:r>
              <a:rPr lang="zh-TW" altLang="en-US" sz="3600" b="1" spc="6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市府大樓</a:t>
            </a:r>
            <a:endParaRPr lang="en-US" altLang="zh-TW" sz="3600" b="1" spc="600" dirty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indent="-742950" algn="l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+mj-lt"/>
              <a:buAutoNum type="arabicPeriod"/>
            </a:pPr>
            <a:r>
              <a:rPr lang="zh-TW" altLang="en-US" sz="3600" b="1" spc="6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使用除臭垃圾桶</a:t>
            </a:r>
            <a:endParaRPr lang="en-US" altLang="zh-TW" sz="800" b="1" spc="600" dirty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indent="-742950" algn="l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+mj-lt"/>
              <a:buAutoNum type="arabicPeriod"/>
            </a:pPr>
            <a:r>
              <a:rPr lang="zh-TW" altLang="en-US" sz="3600" b="1" spc="6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開蓋式子母車</a:t>
            </a:r>
            <a:endParaRPr lang="en-US" altLang="zh-TW" sz="800" b="1" spc="600" dirty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4654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1965" y="211437"/>
            <a:ext cx="1450255" cy="1248353"/>
            <a:chOff x="1089048" y="-256560"/>
            <a:chExt cx="1450255" cy="1248353"/>
          </a:xfrm>
        </p:grpSpPr>
        <p:sp>
          <p:nvSpPr>
            <p:cNvPr id="3" name="椭圆 2"/>
            <p:cNvSpPr/>
            <p:nvPr/>
          </p:nvSpPr>
          <p:spPr>
            <a:xfrm>
              <a:off x="1334158" y="-256560"/>
              <a:ext cx="1100455" cy="1100455"/>
            </a:xfrm>
            <a:prstGeom prst="ellipse">
              <a:avLst/>
            </a:prstGeom>
            <a:solidFill>
              <a:srgbClr val="BA7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b="1" dirty="0">
                  <a:cs typeface="+mn-ea"/>
                  <a:sym typeface="+mn-lt"/>
                </a:rPr>
                <a:t>4-3</a:t>
              </a:r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1089048" y="118720"/>
              <a:ext cx="349204" cy="349204"/>
            </a:xfrm>
            <a:prstGeom prst="ellipse">
              <a:avLst/>
            </a:prstGeom>
            <a:solidFill>
              <a:srgbClr val="8BB6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1263965" y="816557"/>
              <a:ext cx="174602" cy="174602"/>
            </a:xfrm>
            <a:prstGeom prst="ellipse">
              <a:avLst/>
            </a:prstGeom>
            <a:solidFill>
              <a:srgbClr val="C5A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277400" y="729890"/>
              <a:ext cx="261903" cy="261903"/>
            </a:xfrm>
            <a:prstGeom prst="ellipse">
              <a:avLst/>
            </a:prstGeom>
            <a:solidFill>
              <a:srgbClr val="2E4A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2434890" y="-170501"/>
              <a:ext cx="104413" cy="104413"/>
            </a:xfrm>
            <a:prstGeom prst="ellipse">
              <a:avLst/>
            </a:prstGeom>
            <a:solidFill>
              <a:srgbClr val="D9D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8" name="文本框 58"/>
          <p:cNvSpPr txBox="1"/>
          <p:nvPr/>
        </p:nvSpPr>
        <p:spPr>
          <a:xfrm>
            <a:off x="1820244" y="363809"/>
            <a:ext cx="32851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 spc="66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defRPr>
            </a:lvl1pPr>
          </a:lstStyle>
          <a:p>
            <a:r>
              <a:rPr lang="zh-TW" altLang="en-US" dirty="0">
                <a:sym typeface="+mn-lt"/>
              </a:rPr>
              <a:t>進度規劃</a:t>
            </a:r>
            <a:endParaRPr lang="zh-CN" altLang="en-US" dirty="0"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C230B47-1895-E79F-39E7-267659408D50}"/>
              </a:ext>
            </a:extLst>
          </p:cNvPr>
          <p:cNvSpPr/>
          <p:nvPr/>
        </p:nvSpPr>
        <p:spPr>
          <a:xfrm>
            <a:off x="1324857" y="1875356"/>
            <a:ext cx="9560041" cy="3501085"/>
          </a:xfrm>
          <a:prstGeom prst="rect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F5F93504-2E03-2C6E-243E-F91C306D395A}"/>
              </a:ext>
            </a:extLst>
          </p:cNvPr>
          <p:cNvCxnSpPr>
            <a:cxnSpLocks/>
          </p:cNvCxnSpPr>
          <p:nvPr/>
        </p:nvCxnSpPr>
        <p:spPr>
          <a:xfrm>
            <a:off x="6637220" y="1892461"/>
            <a:ext cx="0" cy="34839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27BEE057-2CE0-A631-8C68-044610290EB1}"/>
              </a:ext>
            </a:extLst>
          </p:cNvPr>
          <p:cNvCxnSpPr>
            <a:cxnSpLocks/>
          </p:cNvCxnSpPr>
          <p:nvPr/>
        </p:nvCxnSpPr>
        <p:spPr>
          <a:xfrm>
            <a:off x="1660815" y="1910275"/>
            <a:ext cx="0" cy="34839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F63FADF4-2785-9768-3328-6D1B5D15F9D3}"/>
              </a:ext>
            </a:extLst>
          </p:cNvPr>
          <p:cNvCxnSpPr>
            <a:cxnSpLocks/>
          </p:cNvCxnSpPr>
          <p:nvPr/>
        </p:nvCxnSpPr>
        <p:spPr>
          <a:xfrm>
            <a:off x="7626945" y="1892461"/>
            <a:ext cx="0" cy="34839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C12E8DBF-3FA7-7D0E-EC12-0B6D8F076B54}"/>
              </a:ext>
            </a:extLst>
          </p:cNvPr>
          <p:cNvCxnSpPr>
            <a:cxnSpLocks/>
          </p:cNvCxnSpPr>
          <p:nvPr/>
        </p:nvCxnSpPr>
        <p:spPr>
          <a:xfrm>
            <a:off x="8616670" y="1892461"/>
            <a:ext cx="0" cy="34839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0D1A0AD8-6382-1ADC-C78B-358DF8A802A4}"/>
              </a:ext>
            </a:extLst>
          </p:cNvPr>
          <p:cNvCxnSpPr>
            <a:cxnSpLocks/>
          </p:cNvCxnSpPr>
          <p:nvPr/>
        </p:nvCxnSpPr>
        <p:spPr>
          <a:xfrm>
            <a:off x="9606395" y="1892461"/>
            <a:ext cx="0" cy="34839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23CFD42A-8C15-836B-4665-10962B6B0DB5}"/>
              </a:ext>
            </a:extLst>
          </p:cNvPr>
          <p:cNvCxnSpPr>
            <a:cxnSpLocks/>
          </p:cNvCxnSpPr>
          <p:nvPr/>
        </p:nvCxnSpPr>
        <p:spPr>
          <a:xfrm>
            <a:off x="10596119" y="1910275"/>
            <a:ext cx="0" cy="34839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5BD8C0D-1293-B012-25D2-3FC03879CA06}"/>
              </a:ext>
            </a:extLst>
          </p:cNvPr>
          <p:cNvSpPr txBox="1"/>
          <p:nvPr/>
        </p:nvSpPr>
        <p:spPr>
          <a:xfrm>
            <a:off x="1324858" y="5505343"/>
            <a:ext cx="729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03-01</a:t>
            </a:r>
            <a:endParaRPr lang="zh-TW" altLang="en-US" sz="1400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1A40CED-BBA1-0954-9618-1D704A1E434A}"/>
              </a:ext>
            </a:extLst>
          </p:cNvPr>
          <p:cNvSpPr txBox="1"/>
          <p:nvPr/>
        </p:nvSpPr>
        <p:spPr>
          <a:xfrm>
            <a:off x="2284711" y="5505343"/>
            <a:ext cx="729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04-01</a:t>
            </a:r>
            <a:endParaRPr lang="zh-TW" altLang="en-US" sz="1400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62C7881-1336-FADB-E773-FB6570F292FB}"/>
              </a:ext>
            </a:extLst>
          </p:cNvPr>
          <p:cNvSpPr txBox="1"/>
          <p:nvPr/>
        </p:nvSpPr>
        <p:spPr>
          <a:xfrm>
            <a:off x="3270767" y="5505343"/>
            <a:ext cx="729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05-01</a:t>
            </a:r>
            <a:endParaRPr lang="zh-TW" altLang="en-US" sz="1400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90E254E-5784-5D64-2A7F-2750C3294141}"/>
              </a:ext>
            </a:extLst>
          </p:cNvPr>
          <p:cNvSpPr txBox="1"/>
          <p:nvPr/>
        </p:nvSpPr>
        <p:spPr>
          <a:xfrm>
            <a:off x="4265388" y="5505343"/>
            <a:ext cx="729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06-01</a:t>
            </a:r>
            <a:endParaRPr lang="zh-TW" altLang="en-US" sz="1400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F0E8D8A-B5C2-5535-DD77-5F02DCF73A22}"/>
              </a:ext>
            </a:extLst>
          </p:cNvPr>
          <p:cNvSpPr txBox="1"/>
          <p:nvPr/>
        </p:nvSpPr>
        <p:spPr>
          <a:xfrm>
            <a:off x="5254433" y="5505343"/>
            <a:ext cx="729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07-01</a:t>
            </a:r>
            <a:endParaRPr lang="zh-TW" altLang="en-US" sz="1400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6BAAF5C-3255-70F4-32DF-5E73D8C1415E}"/>
              </a:ext>
            </a:extLst>
          </p:cNvPr>
          <p:cNvSpPr txBox="1"/>
          <p:nvPr/>
        </p:nvSpPr>
        <p:spPr>
          <a:xfrm>
            <a:off x="6243478" y="5505343"/>
            <a:ext cx="729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08-01</a:t>
            </a:r>
            <a:endParaRPr lang="zh-TW" altLang="en-US" sz="1400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E825A82-81B4-C6CE-89E2-03AE313DF50B}"/>
              </a:ext>
            </a:extLst>
          </p:cNvPr>
          <p:cNvSpPr txBox="1"/>
          <p:nvPr/>
        </p:nvSpPr>
        <p:spPr>
          <a:xfrm>
            <a:off x="7262343" y="5505343"/>
            <a:ext cx="729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09-01</a:t>
            </a:r>
            <a:endParaRPr lang="zh-TW" altLang="en-US" sz="1400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23577250-3D48-7C10-6FF3-8102F063982F}"/>
              </a:ext>
            </a:extLst>
          </p:cNvPr>
          <p:cNvCxnSpPr>
            <a:cxnSpLocks/>
          </p:cNvCxnSpPr>
          <p:nvPr/>
        </p:nvCxnSpPr>
        <p:spPr>
          <a:xfrm>
            <a:off x="2649313" y="1892461"/>
            <a:ext cx="0" cy="34839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87A63C89-9F24-7823-F3E3-2E864E64FC16}"/>
              </a:ext>
            </a:extLst>
          </p:cNvPr>
          <p:cNvCxnSpPr>
            <a:cxnSpLocks/>
          </p:cNvCxnSpPr>
          <p:nvPr/>
        </p:nvCxnSpPr>
        <p:spPr>
          <a:xfrm>
            <a:off x="3640265" y="1892461"/>
            <a:ext cx="0" cy="34839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BA62157D-7BA2-AFEC-6398-DFBFA2F8C2A3}"/>
              </a:ext>
            </a:extLst>
          </p:cNvPr>
          <p:cNvCxnSpPr>
            <a:cxnSpLocks/>
          </p:cNvCxnSpPr>
          <p:nvPr/>
        </p:nvCxnSpPr>
        <p:spPr>
          <a:xfrm>
            <a:off x="4629990" y="1892461"/>
            <a:ext cx="0" cy="34839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927D5039-A434-3FE4-A033-F3CF4CE7918C}"/>
              </a:ext>
            </a:extLst>
          </p:cNvPr>
          <p:cNvCxnSpPr>
            <a:cxnSpLocks/>
          </p:cNvCxnSpPr>
          <p:nvPr/>
        </p:nvCxnSpPr>
        <p:spPr>
          <a:xfrm>
            <a:off x="5619715" y="1892461"/>
            <a:ext cx="0" cy="34839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B93C97F-4EFE-64EF-18DE-7F5896C4721E}"/>
              </a:ext>
            </a:extLst>
          </p:cNvPr>
          <p:cNvSpPr txBox="1"/>
          <p:nvPr/>
        </p:nvSpPr>
        <p:spPr>
          <a:xfrm>
            <a:off x="8252068" y="5505343"/>
            <a:ext cx="729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10-01</a:t>
            </a:r>
            <a:endParaRPr lang="zh-TW" altLang="en-US" sz="1400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9D85EFE-D7EF-CA51-5593-0815469F2504}"/>
              </a:ext>
            </a:extLst>
          </p:cNvPr>
          <p:cNvSpPr txBox="1"/>
          <p:nvPr/>
        </p:nvSpPr>
        <p:spPr>
          <a:xfrm>
            <a:off x="9241793" y="5505343"/>
            <a:ext cx="729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11-01</a:t>
            </a:r>
            <a:endParaRPr lang="zh-TW" altLang="en-US" sz="1400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F216968-A815-14C0-EC07-FBBF44CD76B0}"/>
              </a:ext>
            </a:extLst>
          </p:cNvPr>
          <p:cNvSpPr txBox="1"/>
          <p:nvPr/>
        </p:nvSpPr>
        <p:spPr>
          <a:xfrm>
            <a:off x="10231518" y="5505343"/>
            <a:ext cx="729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12-01</a:t>
            </a:r>
            <a:endParaRPr lang="zh-TW" altLang="en-US" sz="1400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矩形: 圓角 28">
            <a:extLst>
              <a:ext uri="{FF2B5EF4-FFF2-40B4-BE49-F238E27FC236}">
                <a16:creationId xmlns:a16="http://schemas.microsoft.com/office/drawing/2014/main" id="{EFEC71D6-31E4-3F38-0BCF-8D980E8BA40A}"/>
              </a:ext>
            </a:extLst>
          </p:cNvPr>
          <p:cNvSpPr/>
          <p:nvPr/>
        </p:nvSpPr>
        <p:spPr>
          <a:xfrm>
            <a:off x="1944258" y="3707967"/>
            <a:ext cx="1935622" cy="37222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spc="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採買相關材料</a:t>
            </a:r>
          </a:p>
        </p:txBody>
      </p:sp>
      <p:sp>
        <p:nvSpPr>
          <p:cNvPr id="34" name="矩形: 圓角 41">
            <a:extLst>
              <a:ext uri="{FF2B5EF4-FFF2-40B4-BE49-F238E27FC236}">
                <a16:creationId xmlns:a16="http://schemas.microsoft.com/office/drawing/2014/main" id="{4EEF9E6B-DD21-4BDA-D469-CE113F15DEC3}"/>
              </a:ext>
            </a:extLst>
          </p:cNvPr>
          <p:cNvSpPr/>
          <p:nvPr/>
        </p:nvSpPr>
        <p:spPr>
          <a:xfrm>
            <a:off x="1777925" y="2676811"/>
            <a:ext cx="1677978" cy="37222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spc="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垃圾桶架構</a:t>
            </a:r>
          </a:p>
        </p:txBody>
      </p:sp>
      <p:sp>
        <p:nvSpPr>
          <p:cNvPr id="35" name="矩形: 圓角 44">
            <a:extLst>
              <a:ext uri="{FF2B5EF4-FFF2-40B4-BE49-F238E27FC236}">
                <a16:creationId xmlns:a16="http://schemas.microsoft.com/office/drawing/2014/main" id="{DAC824F6-350C-239B-E066-DBF635403B9A}"/>
              </a:ext>
            </a:extLst>
          </p:cNvPr>
          <p:cNvSpPr/>
          <p:nvPr/>
        </p:nvSpPr>
        <p:spPr>
          <a:xfrm>
            <a:off x="8300110" y="3153593"/>
            <a:ext cx="1589725" cy="37222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spc="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準備口試</a:t>
            </a:r>
            <a:r>
              <a:rPr lang="en-US" altLang="zh-TW" sz="1600" b="1" spc="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1600" b="1" spc="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DA419A9-A17F-01E0-A919-B88EE4D2F3E0}"/>
              </a:ext>
            </a:extLst>
          </p:cNvPr>
          <p:cNvCxnSpPr>
            <a:cxnSpLocks/>
          </p:cNvCxnSpPr>
          <p:nvPr/>
        </p:nvCxnSpPr>
        <p:spPr>
          <a:xfrm>
            <a:off x="4346548" y="1687010"/>
            <a:ext cx="0" cy="3864045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: 圓角 29">
            <a:extLst>
              <a:ext uri="{FF2B5EF4-FFF2-40B4-BE49-F238E27FC236}">
                <a16:creationId xmlns:a16="http://schemas.microsoft.com/office/drawing/2014/main" id="{01F10649-DF50-BEB9-9CCD-3EB9ABC3A468}"/>
              </a:ext>
            </a:extLst>
          </p:cNvPr>
          <p:cNvSpPr/>
          <p:nvPr/>
        </p:nvSpPr>
        <p:spPr>
          <a:xfrm>
            <a:off x="2383124" y="4242461"/>
            <a:ext cx="3137512" cy="37222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spc="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程式碼討論</a:t>
            </a:r>
          </a:p>
        </p:txBody>
      </p:sp>
      <p:sp>
        <p:nvSpPr>
          <p:cNvPr id="39" name="矩形: 圓角 35">
            <a:extLst>
              <a:ext uri="{FF2B5EF4-FFF2-40B4-BE49-F238E27FC236}">
                <a16:creationId xmlns:a16="http://schemas.microsoft.com/office/drawing/2014/main" id="{7D233B75-8B91-781B-ACB3-63FE08D058ED}"/>
              </a:ext>
            </a:extLst>
          </p:cNvPr>
          <p:cNvSpPr/>
          <p:nvPr/>
        </p:nvSpPr>
        <p:spPr>
          <a:xfrm>
            <a:off x="1543985" y="2175684"/>
            <a:ext cx="2236385" cy="37222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spc="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蒐集相關資料</a:t>
            </a:r>
          </a:p>
        </p:txBody>
      </p:sp>
      <p:sp>
        <p:nvSpPr>
          <p:cNvPr id="40" name="矩形: 圓角 30">
            <a:extLst>
              <a:ext uri="{FF2B5EF4-FFF2-40B4-BE49-F238E27FC236}">
                <a16:creationId xmlns:a16="http://schemas.microsoft.com/office/drawing/2014/main" id="{D87AA3E7-3EF1-ADCE-00E1-52EBC711D9B0}"/>
              </a:ext>
            </a:extLst>
          </p:cNvPr>
          <p:cNvSpPr/>
          <p:nvPr/>
        </p:nvSpPr>
        <p:spPr>
          <a:xfrm>
            <a:off x="3754987" y="4767082"/>
            <a:ext cx="6762153" cy="37222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spc="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垃圾桶測試、實驗、改進</a:t>
            </a:r>
          </a:p>
        </p:txBody>
      </p:sp>
      <p:sp>
        <p:nvSpPr>
          <p:cNvPr id="41" name="矩形: 圓角 44">
            <a:extLst>
              <a:ext uri="{FF2B5EF4-FFF2-40B4-BE49-F238E27FC236}">
                <a16:creationId xmlns:a16="http://schemas.microsoft.com/office/drawing/2014/main" id="{DAC824F6-350C-239B-E066-DBF635403B9A}"/>
              </a:ext>
            </a:extLst>
          </p:cNvPr>
          <p:cNvSpPr/>
          <p:nvPr/>
        </p:nvSpPr>
        <p:spPr>
          <a:xfrm>
            <a:off x="2789418" y="3211305"/>
            <a:ext cx="1551794" cy="37222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spc="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準備口試</a:t>
            </a:r>
            <a:r>
              <a:rPr lang="en-US" altLang="zh-TW" sz="1600" b="1" spc="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1600" b="1" spc="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73666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1965" y="211437"/>
            <a:ext cx="1450255" cy="1248353"/>
            <a:chOff x="1089048" y="-256560"/>
            <a:chExt cx="1450255" cy="1248353"/>
          </a:xfrm>
        </p:grpSpPr>
        <p:sp>
          <p:nvSpPr>
            <p:cNvPr id="3" name="椭圆 2"/>
            <p:cNvSpPr/>
            <p:nvPr/>
          </p:nvSpPr>
          <p:spPr>
            <a:xfrm>
              <a:off x="1334158" y="-256560"/>
              <a:ext cx="1100455" cy="1100455"/>
            </a:xfrm>
            <a:prstGeom prst="ellipse">
              <a:avLst/>
            </a:prstGeom>
            <a:solidFill>
              <a:srgbClr val="BA7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1089048" y="118720"/>
              <a:ext cx="349204" cy="349204"/>
            </a:xfrm>
            <a:prstGeom prst="ellipse">
              <a:avLst/>
            </a:prstGeom>
            <a:solidFill>
              <a:srgbClr val="8BB6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1263965" y="816557"/>
              <a:ext cx="174602" cy="174602"/>
            </a:xfrm>
            <a:prstGeom prst="ellipse">
              <a:avLst/>
            </a:prstGeom>
            <a:solidFill>
              <a:srgbClr val="C5A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277400" y="729890"/>
              <a:ext cx="261903" cy="261903"/>
            </a:xfrm>
            <a:prstGeom prst="ellipse">
              <a:avLst/>
            </a:prstGeom>
            <a:solidFill>
              <a:srgbClr val="2E4A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2434890" y="-170501"/>
              <a:ext cx="104413" cy="104413"/>
            </a:xfrm>
            <a:prstGeom prst="ellipse">
              <a:avLst/>
            </a:prstGeom>
            <a:solidFill>
              <a:srgbClr val="D9D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aphicFrame>
        <p:nvGraphicFramePr>
          <p:cNvPr id="10" name="表格 4">
            <a:extLst>
              <a:ext uri="{FF2B5EF4-FFF2-40B4-BE49-F238E27FC236}">
                <a16:creationId xmlns:a16="http://schemas.microsoft.com/office/drawing/2014/main" id="{42011A88-9BCD-F303-404A-0D62838169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1614516"/>
              </p:ext>
            </p:extLst>
          </p:nvPr>
        </p:nvGraphicFramePr>
        <p:xfrm>
          <a:off x="1627529" y="1678897"/>
          <a:ext cx="9105427" cy="48661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51742">
                  <a:extLst>
                    <a:ext uri="{9D8B030D-6E8A-4147-A177-3AD203B41FA5}">
                      <a16:colId xmlns:a16="http://schemas.microsoft.com/office/drawing/2014/main" val="1200526716"/>
                    </a:ext>
                  </a:extLst>
                </a:gridCol>
                <a:gridCol w="6453685">
                  <a:extLst>
                    <a:ext uri="{9D8B030D-6E8A-4147-A177-3AD203B41FA5}">
                      <a16:colId xmlns:a16="http://schemas.microsoft.com/office/drawing/2014/main" val="2095196627"/>
                    </a:ext>
                  </a:extLst>
                </a:gridCol>
              </a:tblGrid>
              <a:tr h="8110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600" b="1" spc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600" b="1" spc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負責內容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504563"/>
                  </a:ext>
                </a:extLst>
              </a:tr>
              <a:tr h="8110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600" b="1" kern="1200" spc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吳承洧</a:t>
                      </a:r>
                      <a:endParaRPr lang="en-US" altLang="zh-TW" sz="2600" b="1" kern="1200" spc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600" b="1" spc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程式碼討論、垃圾桶製作、用物採買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813218"/>
                  </a:ext>
                </a:extLst>
              </a:tr>
              <a:tr h="8110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600" b="1" kern="1200" spc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林志憲</a:t>
                      </a:r>
                      <a:endParaRPr lang="en-US" altLang="zh-TW" sz="2600" b="1" kern="1200" spc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600" b="1" spc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程式碼討論、垃圾桶製作、用物採買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534430"/>
                  </a:ext>
                </a:extLst>
              </a:tr>
              <a:tr h="8110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600" b="1" kern="1200" spc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蘇仁奕</a:t>
                      </a:r>
                      <a:endParaRPr lang="en-US" altLang="zh-TW" sz="2600" b="1" kern="1200" spc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600" b="1" spc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程式碼討論、統整</a:t>
                      </a:r>
                      <a:r>
                        <a:rPr lang="en-US" altLang="zh-TW" sz="2600" b="1" spc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PPT</a:t>
                      </a:r>
                      <a:r>
                        <a:rPr lang="zh-TW" altLang="en-US" sz="2600" b="1" spc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與製作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719308"/>
                  </a:ext>
                </a:extLst>
              </a:tr>
              <a:tr h="8110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600" b="1" kern="1200" spc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陳緯邑</a:t>
                      </a:r>
                      <a:endParaRPr lang="en-US" altLang="zh-TW" sz="2600" b="1" kern="1200" spc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600" b="1" spc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程式碼討論、報告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278649"/>
                  </a:ext>
                </a:extLst>
              </a:tr>
              <a:tr h="8110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600" b="1" kern="1200" spc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曹宇鈞</a:t>
                      </a:r>
                      <a:endParaRPr lang="en-US" altLang="zh-TW" sz="2600" b="1" kern="1200" spc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2600" b="1" spc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程式碼討論、報告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099109"/>
                  </a:ext>
                </a:extLst>
              </a:tr>
            </a:tbl>
          </a:graphicData>
        </a:graphic>
      </p:graphicFrame>
      <p:sp>
        <p:nvSpPr>
          <p:cNvPr id="11" name="1"/>
          <p:cNvSpPr/>
          <p:nvPr/>
        </p:nvSpPr>
        <p:spPr bwMode="auto">
          <a:xfrm>
            <a:off x="4186493" y="438243"/>
            <a:ext cx="3530948" cy="9887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76200">
            <a:solidFill>
              <a:srgbClr val="FFFFFF"/>
            </a:solidFill>
            <a:prstDash val="solid"/>
          </a:ln>
          <a:effectLst/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6000" b="1" kern="0" spc="600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工作分配</a:t>
            </a:r>
            <a:endParaRPr lang="en-US" sz="6000" b="1" kern="0" spc="600" dirty="0">
              <a:solidFill>
                <a:schemeClr val="accent5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1059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/>
        </p:nvSpPr>
        <p:spPr>
          <a:xfrm>
            <a:off x="7171057" y="1107442"/>
            <a:ext cx="301625" cy="301625"/>
          </a:xfrm>
          <a:prstGeom prst="ellipse">
            <a:avLst/>
          </a:prstGeom>
          <a:solidFill>
            <a:srgbClr val="D9D5CA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9117966" y="2513332"/>
            <a:ext cx="748665" cy="748665"/>
          </a:xfrm>
          <a:prstGeom prst="ellipse">
            <a:avLst/>
          </a:prstGeom>
          <a:solidFill>
            <a:srgbClr val="8BB6CB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2442846" y="1409065"/>
            <a:ext cx="939165" cy="939165"/>
          </a:xfrm>
          <a:prstGeom prst="ellipse">
            <a:avLst/>
          </a:prstGeom>
          <a:solidFill>
            <a:srgbClr val="BA764F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4151631" y="5072382"/>
            <a:ext cx="532765" cy="532765"/>
          </a:xfrm>
          <a:prstGeom prst="ellipse">
            <a:avLst/>
          </a:prstGeom>
          <a:solidFill>
            <a:srgbClr val="2E4A4E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椭圆 22"/>
          <p:cNvSpPr/>
          <p:nvPr/>
        </p:nvSpPr>
        <p:spPr>
          <a:xfrm flipH="1">
            <a:off x="1426384" y="2513237"/>
            <a:ext cx="228245" cy="228245"/>
          </a:xfrm>
          <a:prstGeom prst="ellipse">
            <a:avLst/>
          </a:prstGeom>
          <a:solidFill>
            <a:srgbClr val="8BB6CB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4" name="椭圆 23"/>
          <p:cNvSpPr/>
          <p:nvPr/>
        </p:nvSpPr>
        <p:spPr>
          <a:xfrm flipH="1">
            <a:off x="699537" y="2001061"/>
            <a:ext cx="93232" cy="93232"/>
          </a:xfrm>
          <a:prstGeom prst="ellipse">
            <a:avLst/>
          </a:prstGeom>
          <a:solidFill>
            <a:srgbClr val="C5A086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5" name="椭圆 24"/>
          <p:cNvSpPr/>
          <p:nvPr/>
        </p:nvSpPr>
        <p:spPr>
          <a:xfrm flipH="1">
            <a:off x="128475" y="2681248"/>
            <a:ext cx="93232" cy="93232"/>
          </a:xfrm>
          <a:prstGeom prst="ellipse">
            <a:avLst/>
          </a:prstGeom>
          <a:solidFill>
            <a:sysClr val="window" lastClr="FFFFFF">
              <a:lumMod val="65000"/>
            </a:sys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6" name="椭圆 25"/>
          <p:cNvSpPr/>
          <p:nvPr/>
        </p:nvSpPr>
        <p:spPr>
          <a:xfrm flipH="1">
            <a:off x="10165618" y="1539400"/>
            <a:ext cx="228245" cy="228245"/>
          </a:xfrm>
          <a:prstGeom prst="ellipse">
            <a:avLst/>
          </a:prstGeom>
          <a:solidFill>
            <a:srgbClr val="2E4A4E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7" name="椭圆 26"/>
          <p:cNvSpPr/>
          <p:nvPr/>
        </p:nvSpPr>
        <p:spPr>
          <a:xfrm flipH="1" flipV="1">
            <a:off x="11701781" y="2606677"/>
            <a:ext cx="93345" cy="93345"/>
          </a:xfrm>
          <a:prstGeom prst="ellipse">
            <a:avLst/>
          </a:prstGeom>
          <a:solidFill>
            <a:srgbClr val="D9D5CA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 flipH="1" flipV="1">
            <a:off x="10941686" y="2513332"/>
            <a:ext cx="93345" cy="93345"/>
          </a:xfrm>
          <a:prstGeom prst="ellipse">
            <a:avLst/>
          </a:prstGeom>
          <a:solidFill>
            <a:srgbClr val="BA764F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4" name="1"/>
          <p:cNvSpPr/>
          <p:nvPr/>
        </p:nvSpPr>
        <p:spPr bwMode="auto">
          <a:xfrm>
            <a:off x="4186493" y="1893701"/>
            <a:ext cx="3530948" cy="988763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6000" b="1" kern="0" spc="600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資料來源</a:t>
            </a:r>
            <a:endParaRPr lang="en-US" sz="6000" b="1" kern="0" spc="600" dirty="0">
              <a:solidFill>
                <a:schemeClr val="accent5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9591040" y="2893695"/>
            <a:ext cx="457200" cy="457200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027171" y="5150485"/>
            <a:ext cx="568960" cy="568960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7717441" y="5694571"/>
            <a:ext cx="330428" cy="330428"/>
          </a:xfrm>
          <a:prstGeom prst="ellipse">
            <a:avLst/>
          </a:prstGeom>
          <a:solidFill>
            <a:srgbClr val="C5A086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447291" y="1598932"/>
            <a:ext cx="813435" cy="813435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內容版面配置區 2">
            <a:extLst>
              <a:ext uri="{FF2B5EF4-FFF2-40B4-BE49-F238E27FC236}">
                <a16:creationId xmlns:a16="http://schemas.microsoft.com/office/drawing/2014/main" id="{FA5B0596-A66E-7905-4FF6-E97E4BEA2A64}"/>
              </a:ext>
            </a:extLst>
          </p:cNvPr>
          <p:cNvSpPr txBox="1">
            <a:spLocks/>
          </p:cNvSpPr>
          <p:nvPr/>
        </p:nvSpPr>
        <p:spPr>
          <a:xfrm>
            <a:off x="699537" y="2987040"/>
            <a:ext cx="10844325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2000" dirty="0">
                <a:hlinkClick r:id="rId3"/>
              </a:rPr>
              <a:t>https://www.taiwaniot.com.tw/product/hc-sr04/</a:t>
            </a:r>
            <a:endParaRPr lang="en-US" altLang="zh-TW" sz="2000" dirty="0"/>
          </a:p>
          <a:p>
            <a:pPr>
              <a:lnSpc>
                <a:spcPct val="150000"/>
              </a:lnSpc>
            </a:pPr>
            <a:r>
              <a:rPr lang="en-US" altLang="zh-TW" sz="2000" dirty="0">
                <a:hlinkClick r:id="rId4"/>
              </a:rPr>
              <a:t>https://blog.jmaker.com.tw/arduino-servo-sg90/</a:t>
            </a:r>
            <a:endParaRPr lang="en-US" altLang="zh-TW" sz="2000" dirty="0"/>
          </a:p>
          <a:p>
            <a:pPr>
              <a:lnSpc>
                <a:spcPct val="150000"/>
              </a:lnSpc>
            </a:pPr>
            <a:r>
              <a:rPr lang="en-US" altLang="zh-TW" sz="2000" dirty="0">
                <a:hlinkClick r:id="rId5"/>
              </a:rPr>
              <a:t>https://openhome.cc/Gossip/Books/mBlockArduino1-3and1-4.html</a:t>
            </a:r>
            <a:endParaRPr lang="en-US" altLang="zh-TW" sz="2000" dirty="0"/>
          </a:p>
          <a:p>
            <a:pPr>
              <a:lnSpc>
                <a:spcPct val="150000"/>
              </a:lnSpc>
            </a:pPr>
            <a:endParaRPr lang="zh-TW" alt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/>
        </p:nvSpPr>
        <p:spPr>
          <a:xfrm>
            <a:off x="7171057" y="1107442"/>
            <a:ext cx="301625" cy="301625"/>
          </a:xfrm>
          <a:prstGeom prst="ellipse">
            <a:avLst/>
          </a:prstGeom>
          <a:solidFill>
            <a:srgbClr val="D9D5CA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9117966" y="2513332"/>
            <a:ext cx="748665" cy="748665"/>
          </a:xfrm>
          <a:prstGeom prst="ellipse">
            <a:avLst/>
          </a:prstGeom>
          <a:solidFill>
            <a:srgbClr val="8BB6CB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2442846" y="1409065"/>
            <a:ext cx="939165" cy="939165"/>
          </a:xfrm>
          <a:prstGeom prst="ellipse">
            <a:avLst/>
          </a:prstGeom>
          <a:solidFill>
            <a:srgbClr val="BA764F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4151631" y="5072382"/>
            <a:ext cx="532765" cy="532765"/>
          </a:xfrm>
          <a:prstGeom prst="ellipse">
            <a:avLst/>
          </a:prstGeom>
          <a:solidFill>
            <a:srgbClr val="2E4A4E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椭圆 22"/>
          <p:cNvSpPr/>
          <p:nvPr/>
        </p:nvSpPr>
        <p:spPr>
          <a:xfrm flipH="1">
            <a:off x="1426384" y="2513237"/>
            <a:ext cx="228245" cy="228245"/>
          </a:xfrm>
          <a:prstGeom prst="ellipse">
            <a:avLst/>
          </a:prstGeom>
          <a:solidFill>
            <a:srgbClr val="8BB6CB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4" name="椭圆 23"/>
          <p:cNvSpPr/>
          <p:nvPr/>
        </p:nvSpPr>
        <p:spPr>
          <a:xfrm flipH="1">
            <a:off x="699537" y="2001061"/>
            <a:ext cx="93232" cy="93232"/>
          </a:xfrm>
          <a:prstGeom prst="ellipse">
            <a:avLst/>
          </a:prstGeom>
          <a:solidFill>
            <a:srgbClr val="C5A086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5" name="椭圆 24"/>
          <p:cNvSpPr/>
          <p:nvPr/>
        </p:nvSpPr>
        <p:spPr>
          <a:xfrm flipH="1">
            <a:off x="128475" y="2681248"/>
            <a:ext cx="93232" cy="93232"/>
          </a:xfrm>
          <a:prstGeom prst="ellipse">
            <a:avLst/>
          </a:prstGeom>
          <a:solidFill>
            <a:sysClr val="window" lastClr="FFFFFF">
              <a:lumMod val="65000"/>
            </a:sys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6" name="椭圆 25"/>
          <p:cNvSpPr/>
          <p:nvPr/>
        </p:nvSpPr>
        <p:spPr>
          <a:xfrm flipH="1">
            <a:off x="10165618" y="1539400"/>
            <a:ext cx="228245" cy="228245"/>
          </a:xfrm>
          <a:prstGeom prst="ellipse">
            <a:avLst/>
          </a:prstGeom>
          <a:solidFill>
            <a:srgbClr val="2E4A4E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7" name="椭圆 26"/>
          <p:cNvSpPr/>
          <p:nvPr/>
        </p:nvSpPr>
        <p:spPr>
          <a:xfrm flipH="1" flipV="1">
            <a:off x="11701781" y="2606677"/>
            <a:ext cx="93345" cy="93345"/>
          </a:xfrm>
          <a:prstGeom prst="ellipse">
            <a:avLst/>
          </a:prstGeom>
          <a:solidFill>
            <a:srgbClr val="D9D5CA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 flipH="1" flipV="1">
            <a:off x="10941686" y="2513332"/>
            <a:ext cx="93345" cy="93345"/>
          </a:xfrm>
          <a:prstGeom prst="ellipse">
            <a:avLst/>
          </a:prstGeom>
          <a:solidFill>
            <a:srgbClr val="BA764F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4" name="1"/>
          <p:cNvSpPr/>
          <p:nvPr/>
        </p:nvSpPr>
        <p:spPr bwMode="auto">
          <a:xfrm>
            <a:off x="4000208" y="2262497"/>
            <a:ext cx="3838725" cy="108109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6600" b="1" kern="0" spc="600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簡報結束</a:t>
            </a:r>
            <a:endParaRPr lang="en-US" sz="6600" b="1" kern="0" spc="600" dirty="0">
              <a:solidFill>
                <a:schemeClr val="accent5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9591040" y="2893695"/>
            <a:ext cx="457200" cy="457200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027171" y="5150485"/>
            <a:ext cx="568960" cy="568960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7717441" y="5694571"/>
            <a:ext cx="330428" cy="330428"/>
          </a:xfrm>
          <a:prstGeom prst="ellipse">
            <a:avLst/>
          </a:prstGeom>
          <a:solidFill>
            <a:srgbClr val="C5A086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447291" y="1598932"/>
            <a:ext cx="813435" cy="813435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內容版面配置區 2">
            <a:extLst>
              <a:ext uri="{FF2B5EF4-FFF2-40B4-BE49-F238E27FC236}">
                <a16:creationId xmlns:a16="http://schemas.microsoft.com/office/drawing/2014/main" id="{C51DEC85-BE17-D871-3CD5-19DA893EA7EA}"/>
              </a:ext>
            </a:extLst>
          </p:cNvPr>
          <p:cNvSpPr txBox="1">
            <a:spLocks/>
          </p:cNvSpPr>
          <p:nvPr/>
        </p:nvSpPr>
        <p:spPr>
          <a:xfrm>
            <a:off x="1118970" y="360807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sz="4000" b="1" spc="600" dirty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581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-19051" y="0"/>
            <a:ext cx="2362200" cy="2362200"/>
          </a:xfrm>
          <a:prstGeom prst="ellipse">
            <a:avLst/>
          </a:prstGeom>
          <a:solidFill>
            <a:srgbClr val="D9D5CA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-1805305" y="-1043305"/>
            <a:ext cx="3124200" cy="3124200"/>
          </a:xfrm>
          <a:prstGeom prst="ellipse">
            <a:avLst/>
          </a:prstGeom>
          <a:solidFill>
            <a:srgbClr val="8BB6CB">
              <a:alpha val="80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85775" y="1920240"/>
            <a:ext cx="1562100" cy="1562100"/>
          </a:xfrm>
          <a:prstGeom prst="ellipse">
            <a:avLst/>
          </a:prstGeom>
          <a:solidFill>
            <a:srgbClr val="C5A086">
              <a:alpha val="83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椭圆 10"/>
          <p:cNvSpPr/>
          <p:nvPr/>
        </p:nvSpPr>
        <p:spPr>
          <a:xfrm flipV="1">
            <a:off x="10454640" y="3246120"/>
            <a:ext cx="2362200" cy="2362200"/>
          </a:xfrm>
          <a:prstGeom prst="ellipse">
            <a:avLst/>
          </a:prstGeom>
          <a:solidFill>
            <a:srgbClr val="C5A086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 flipV="1">
            <a:off x="9490711" y="4629785"/>
            <a:ext cx="3124200" cy="3124200"/>
          </a:xfrm>
          <a:prstGeom prst="ellipse">
            <a:avLst/>
          </a:prstGeom>
          <a:solidFill>
            <a:srgbClr val="BA764F">
              <a:alpha val="91000"/>
            </a:srgb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3" name="椭圆 12"/>
          <p:cNvSpPr/>
          <p:nvPr/>
        </p:nvSpPr>
        <p:spPr>
          <a:xfrm flipV="1">
            <a:off x="8952503" y="4932883"/>
            <a:ext cx="1235711" cy="1235710"/>
          </a:xfrm>
          <a:prstGeom prst="ellipse">
            <a:avLst/>
          </a:prstGeom>
          <a:solidFill>
            <a:schemeClr val="accent5">
              <a:lumMod val="40000"/>
              <a:lumOff val="60000"/>
              <a:alpha val="82000"/>
            </a:schemeClr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10246803" y="4036811"/>
            <a:ext cx="2569540" cy="2569540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-1528002" y="116"/>
            <a:ext cx="2569540" cy="2569540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409243" y="2784228"/>
            <a:ext cx="6191556" cy="5319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0"/>
              </a:lnSpc>
            </a:pPr>
            <a:r>
              <a:rPr lang="en-US" altLang="zh-TW" sz="4000" b="1" kern="0" spc="96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1-1</a:t>
            </a:r>
            <a:r>
              <a:rPr lang="zh-TW" altLang="en-US" sz="4000" b="1" kern="0" spc="96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 研究動機</a:t>
            </a:r>
            <a:endParaRPr lang="en-US" altLang="zh-TW" sz="4000" b="1" kern="0" spc="960" dirty="0">
              <a:solidFill>
                <a:schemeClr val="accent6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</a:endParaRPr>
          </a:p>
          <a:p>
            <a:pPr>
              <a:lnSpc>
                <a:spcPts val="6000"/>
              </a:lnSpc>
            </a:pPr>
            <a:r>
              <a:rPr lang="en-US" altLang="zh-TW" sz="4000" b="1" kern="0" spc="96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1-2 </a:t>
            </a:r>
            <a:r>
              <a:rPr lang="zh-TW" altLang="en-US" sz="4000" b="1" kern="0" spc="96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研究目標</a:t>
            </a:r>
            <a:endParaRPr lang="en-US" altLang="zh-TW" sz="4000" b="1" kern="0" spc="960" dirty="0">
              <a:solidFill>
                <a:schemeClr val="accent6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</a:endParaRPr>
          </a:p>
          <a:p>
            <a:pPr>
              <a:lnSpc>
                <a:spcPts val="6000"/>
              </a:lnSpc>
            </a:pPr>
            <a:r>
              <a:rPr lang="en-US" altLang="zh-TW" sz="4000" b="1" kern="0" spc="96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1-3 </a:t>
            </a:r>
            <a:r>
              <a:rPr lang="zh-TW" altLang="en-US" sz="4000" b="1" kern="0" spc="96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測試項目</a:t>
            </a:r>
            <a:endParaRPr lang="en-US" altLang="zh-TW" sz="4000" b="1" kern="0" spc="960" dirty="0">
              <a:solidFill>
                <a:schemeClr val="accent6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</a:endParaRPr>
          </a:p>
          <a:p>
            <a:pPr>
              <a:lnSpc>
                <a:spcPts val="6000"/>
              </a:lnSpc>
            </a:pPr>
            <a:r>
              <a:rPr lang="en-US" altLang="zh-TW" sz="4000" b="1" kern="0" spc="96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1-4</a:t>
            </a:r>
            <a:r>
              <a:rPr lang="zh-TW" altLang="en-US" sz="4000" b="1" kern="0" spc="96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 半成品展示圖</a:t>
            </a:r>
            <a:endParaRPr lang="en-US" altLang="zh-TW" sz="4000" b="1" kern="0" spc="960" dirty="0">
              <a:solidFill>
                <a:schemeClr val="accent6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</a:endParaRPr>
          </a:p>
          <a:p>
            <a:pPr>
              <a:lnSpc>
                <a:spcPts val="6000"/>
              </a:lnSpc>
            </a:pPr>
            <a:r>
              <a:rPr lang="en-US" altLang="zh-TW" sz="4000" b="1" kern="0" spc="96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1-5</a:t>
            </a:r>
            <a:r>
              <a:rPr lang="zh-TW" altLang="en-US" sz="4000" b="1" kern="0" spc="96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 成品展示圖</a:t>
            </a:r>
            <a:endParaRPr lang="en-US" altLang="zh-TW" sz="4000" b="1" kern="0" spc="960" dirty="0">
              <a:solidFill>
                <a:schemeClr val="accent6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</a:endParaRPr>
          </a:p>
          <a:p>
            <a:pPr>
              <a:lnSpc>
                <a:spcPts val="6000"/>
              </a:lnSpc>
            </a:pPr>
            <a:endParaRPr lang="en-US" altLang="zh-TW" sz="4000" b="1" kern="0" spc="960" dirty="0">
              <a:solidFill>
                <a:schemeClr val="accent6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</a:endParaRPr>
          </a:p>
          <a:p>
            <a:pPr>
              <a:lnSpc>
                <a:spcPts val="6000"/>
              </a:lnSpc>
            </a:pPr>
            <a:endParaRPr lang="zh-TW" altLang="en-US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10558" y="1733752"/>
            <a:ext cx="7010402" cy="110799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algn="ctr"/>
            <a:r>
              <a:rPr lang="zh-TW" altLang="en-US" sz="6600" b="1" kern="0" spc="175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專</a:t>
            </a:r>
            <a:r>
              <a:rPr lang="zh-TW" altLang="en-US" sz="2400" b="1" kern="0" spc="175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 </a:t>
            </a:r>
            <a:r>
              <a:rPr lang="zh-TW" altLang="en-US" sz="6600" b="1" kern="0" spc="175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題</a:t>
            </a:r>
            <a:r>
              <a:rPr lang="zh-TW" altLang="en-US" sz="2400" b="1" kern="0" spc="175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 </a:t>
            </a:r>
            <a:r>
              <a:rPr lang="zh-TW" altLang="en-US" sz="6600" b="1" kern="0" spc="175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目</a:t>
            </a:r>
            <a:r>
              <a:rPr lang="zh-TW" altLang="en-US" sz="2400" b="1" kern="0" spc="175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 </a:t>
            </a:r>
            <a:r>
              <a:rPr lang="zh-TW" altLang="en-US" sz="6600" b="1" kern="0" spc="175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標</a:t>
            </a:r>
            <a:endParaRPr lang="en-US" altLang="zh-TW" sz="6600" b="1" kern="0" spc="1750" dirty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</a:endParaRPr>
          </a:p>
        </p:txBody>
      </p:sp>
      <p:sp>
        <p:nvSpPr>
          <p:cNvPr id="16" name="椭圆 1"/>
          <p:cNvSpPr/>
          <p:nvPr/>
        </p:nvSpPr>
        <p:spPr>
          <a:xfrm>
            <a:off x="5345904" y="685079"/>
            <a:ext cx="1063510" cy="992042"/>
          </a:xfrm>
          <a:prstGeom prst="ellipse">
            <a:avLst/>
          </a:prstGeom>
          <a:solidFill>
            <a:srgbClr val="8BB6C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1</a:t>
            </a:r>
            <a:endParaRPr kumimoji="0" lang="zh-CN" altLang="en-US" sz="60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內容版面配置區 2">
            <a:extLst>
              <a:ext uri="{FF2B5EF4-FFF2-40B4-BE49-F238E27FC236}">
                <a16:creationId xmlns:a16="http://schemas.microsoft.com/office/drawing/2014/main" id="{9B5A8769-B225-4B07-1C1B-FDA43418FF59}"/>
              </a:ext>
            </a:extLst>
          </p:cNvPr>
          <p:cNvSpPr txBox="1">
            <a:spLocks/>
          </p:cNvSpPr>
          <p:nvPr/>
        </p:nvSpPr>
        <p:spPr>
          <a:xfrm>
            <a:off x="701677" y="1527667"/>
            <a:ext cx="11226051" cy="3581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TW" altLang="zh-TW" sz="3600" b="1" kern="100" spc="60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現代科技越顯發達</a:t>
            </a:r>
            <a:r>
              <a:rPr lang="en-US" altLang="zh-TW" sz="3600" b="1" kern="100" spc="60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3600" b="1" kern="100" spc="60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生活周遭各項用品</a:t>
            </a:r>
            <a:r>
              <a:rPr lang="zh-TW" altLang="zh-TW" sz="3600" b="1" kern="100" spc="60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也趨向智慧化</a:t>
            </a:r>
            <a:r>
              <a:rPr lang="en-US" altLang="zh-TW" sz="3600" b="1" kern="100" spc="60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zh-TW" sz="3600" b="1" kern="100" spc="60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為求</a:t>
            </a:r>
            <a:r>
              <a:rPr lang="zh-TW" altLang="en-US" sz="3600" b="1" kern="100" spc="60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增加生活的便利性</a:t>
            </a:r>
            <a:r>
              <a:rPr lang="en-US" altLang="zh-TW" sz="3600" b="1" kern="100" spc="60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3600" b="1" kern="100" spc="60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故想</a:t>
            </a:r>
            <a:r>
              <a:rPr lang="zh-TW" altLang="zh-TW" sz="3600" b="1" kern="100" spc="60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研發智慧垃圾桶</a:t>
            </a:r>
            <a:r>
              <a:rPr lang="en-US" altLang="zh-TW" sz="3600" b="1" kern="100" spc="60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zh-TW" sz="3600" b="1" kern="100" spc="60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3600" b="1" kern="100" spc="60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讓身體</a:t>
            </a:r>
            <a:r>
              <a:rPr lang="zh-TW" altLang="en-US" sz="3600" b="1" kern="100" spc="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不需接觸</a:t>
            </a:r>
            <a:r>
              <a:rPr lang="zh-TW" altLang="en-US" sz="3600" b="1" kern="100" spc="60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到垃圾桶就能使用，減少與細菌接觸的機會，並能智慧</a:t>
            </a:r>
            <a:r>
              <a:rPr lang="zh-TW" altLang="en-US" sz="3600" b="1" kern="100" spc="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感應內容量空間</a:t>
            </a:r>
            <a:r>
              <a:rPr lang="zh-TW" altLang="en-US" sz="3600" b="1" kern="100" spc="60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，這樣的設計能使公共廁所更加整潔，使用上也更加舒適。</a:t>
            </a:r>
            <a:endParaRPr lang="en-US" altLang="zh-TW" sz="3600" b="1" kern="100" spc="600" dirty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29" name="组合 1"/>
          <p:cNvGrpSpPr/>
          <p:nvPr/>
        </p:nvGrpSpPr>
        <p:grpSpPr>
          <a:xfrm>
            <a:off x="281965" y="211437"/>
            <a:ext cx="1450255" cy="1248353"/>
            <a:chOff x="1089048" y="-256560"/>
            <a:chExt cx="1450255" cy="1248353"/>
          </a:xfrm>
        </p:grpSpPr>
        <p:sp>
          <p:nvSpPr>
            <p:cNvPr id="30" name="椭圆 2"/>
            <p:cNvSpPr/>
            <p:nvPr/>
          </p:nvSpPr>
          <p:spPr>
            <a:xfrm>
              <a:off x="1334158" y="-256560"/>
              <a:ext cx="1100455" cy="1100455"/>
            </a:xfrm>
            <a:prstGeom prst="ellipse">
              <a:avLst/>
            </a:prstGeom>
            <a:solidFill>
              <a:srgbClr val="BA7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b="1" dirty="0">
                  <a:cs typeface="+mn-ea"/>
                  <a:sym typeface="+mn-lt"/>
                </a:rPr>
                <a:t>1-1</a:t>
              </a:r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31" name="椭圆 3"/>
            <p:cNvSpPr/>
            <p:nvPr/>
          </p:nvSpPr>
          <p:spPr>
            <a:xfrm>
              <a:off x="1089048" y="118720"/>
              <a:ext cx="349204" cy="349204"/>
            </a:xfrm>
            <a:prstGeom prst="ellipse">
              <a:avLst/>
            </a:prstGeom>
            <a:solidFill>
              <a:srgbClr val="8BB6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2" name="椭圆 4"/>
            <p:cNvSpPr/>
            <p:nvPr/>
          </p:nvSpPr>
          <p:spPr>
            <a:xfrm>
              <a:off x="1263965" y="816557"/>
              <a:ext cx="174602" cy="174602"/>
            </a:xfrm>
            <a:prstGeom prst="ellipse">
              <a:avLst/>
            </a:prstGeom>
            <a:solidFill>
              <a:srgbClr val="C5A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0" name="椭圆 5"/>
            <p:cNvSpPr/>
            <p:nvPr/>
          </p:nvSpPr>
          <p:spPr>
            <a:xfrm>
              <a:off x="2277400" y="729890"/>
              <a:ext cx="261903" cy="261903"/>
            </a:xfrm>
            <a:prstGeom prst="ellipse">
              <a:avLst/>
            </a:prstGeom>
            <a:solidFill>
              <a:srgbClr val="2E4A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1" name="椭圆 6"/>
            <p:cNvSpPr/>
            <p:nvPr/>
          </p:nvSpPr>
          <p:spPr>
            <a:xfrm>
              <a:off x="2434890" y="-170501"/>
              <a:ext cx="104413" cy="104413"/>
            </a:xfrm>
            <a:prstGeom prst="ellipse">
              <a:avLst/>
            </a:prstGeom>
            <a:solidFill>
              <a:srgbClr val="D9D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42" name="文本框 58"/>
          <p:cNvSpPr txBox="1"/>
          <p:nvPr/>
        </p:nvSpPr>
        <p:spPr>
          <a:xfrm>
            <a:off x="1820244" y="401909"/>
            <a:ext cx="32851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400" b="1" spc="660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研究動機</a:t>
            </a:r>
            <a:endParaRPr lang="zh-CN" altLang="en-US" sz="5400" b="1" spc="660" dirty="0">
              <a:solidFill>
                <a:schemeClr val="accent5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CD6C318C-5BA3-1BA9-3018-B241D542B3AC}"/>
              </a:ext>
            </a:extLst>
          </p:cNvPr>
          <p:cNvSpPr txBox="1">
            <a:spLocks/>
          </p:cNvSpPr>
          <p:nvPr/>
        </p:nvSpPr>
        <p:spPr>
          <a:xfrm>
            <a:off x="2151320" y="1945880"/>
            <a:ext cx="9601200" cy="35814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200000"/>
              </a:lnSpc>
              <a:buClr>
                <a:schemeClr val="accent6">
                  <a:lumMod val="50000"/>
                </a:schemeClr>
              </a:buClr>
            </a:pPr>
            <a:r>
              <a:rPr lang="zh-TW" altLang="en-US" sz="3600" b="1" spc="6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智慧垃圾桶能夠</a:t>
            </a:r>
            <a:r>
              <a:rPr lang="zh-TW" altLang="en-US" sz="3600" b="1" spc="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清楚感應</a:t>
            </a:r>
            <a:r>
              <a:rPr lang="zh-TW" altLang="en-US" sz="3600" b="1" spc="6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前方物體</a:t>
            </a:r>
            <a:endParaRPr lang="en-US" altLang="zh-TW" sz="3600" b="1" spc="600" dirty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200000"/>
              </a:lnSpc>
              <a:buClr>
                <a:schemeClr val="accent6">
                  <a:lumMod val="50000"/>
                </a:schemeClr>
              </a:buClr>
            </a:pPr>
            <a:r>
              <a:rPr lang="zh-TW" altLang="en-US" sz="3600" b="1" spc="6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能</a:t>
            </a:r>
            <a:r>
              <a:rPr lang="zh-TW" altLang="en-US" sz="3600" b="1" spc="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穩定</a:t>
            </a:r>
            <a:r>
              <a:rPr lang="zh-TW" altLang="en-US" sz="3600" b="1" spc="6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的打開，讓使用者能丟入垃圾</a:t>
            </a:r>
            <a:endParaRPr lang="en-US" altLang="zh-TW" sz="3600" b="1" spc="600" dirty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200000"/>
              </a:lnSpc>
              <a:buClr>
                <a:schemeClr val="accent6">
                  <a:lumMod val="50000"/>
                </a:schemeClr>
              </a:buClr>
            </a:pPr>
            <a:r>
              <a:rPr lang="zh-TW" altLang="en-US" sz="3600" b="1" spc="6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能夠</a:t>
            </a:r>
            <a:r>
              <a:rPr lang="zh-TW" altLang="en-US" sz="3600" b="1" spc="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正確感應</a:t>
            </a:r>
            <a:r>
              <a:rPr lang="zh-TW" altLang="en-US" sz="3600" b="1" spc="6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垃圾量並且聲音提示</a:t>
            </a:r>
            <a:endParaRPr lang="en-US" altLang="zh-TW" sz="3600" b="1" spc="600" dirty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200000"/>
              </a:lnSpc>
              <a:buClr>
                <a:schemeClr val="accent6">
                  <a:lumMod val="50000"/>
                </a:schemeClr>
              </a:buClr>
            </a:pPr>
            <a:endParaRPr lang="en-US" altLang="zh-TW" sz="3600" b="1" spc="600" dirty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200000"/>
              </a:lnSpc>
              <a:buClr>
                <a:schemeClr val="accent6">
                  <a:lumMod val="50000"/>
                </a:schemeClr>
              </a:buClr>
            </a:pPr>
            <a:endParaRPr lang="en-US" altLang="zh-TW" sz="3600" b="1" spc="600" dirty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200000"/>
              </a:lnSpc>
              <a:buClr>
                <a:schemeClr val="accent6">
                  <a:lumMod val="50000"/>
                </a:schemeClr>
              </a:buClr>
            </a:pPr>
            <a:endParaRPr lang="zh-TW" altLang="en-US" sz="3600" b="1" spc="600" dirty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向右箭號 8"/>
          <p:cNvSpPr/>
          <p:nvPr/>
        </p:nvSpPr>
        <p:spPr>
          <a:xfrm>
            <a:off x="1162050" y="2398667"/>
            <a:ext cx="817820" cy="515983"/>
          </a:xfrm>
          <a:prstGeom prst="rightArrow">
            <a:avLst/>
          </a:prstGeom>
          <a:solidFill>
            <a:schemeClr val="bg1"/>
          </a:solidFill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右箭號 19"/>
          <p:cNvSpPr/>
          <p:nvPr/>
        </p:nvSpPr>
        <p:spPr>
          <a:xfrm>
            <a:off x="1162050" y="3567496"/>
            <a:ext cx="817820" cy="515983"/>
          </a:xfrm>
          <a:prstGeom prst="rightArrow">
            <a:avLst/>
          </a:prstGeom>
          <a:solidFill>
            <a:schemeClr val="bg1"/>
          </a:solidFill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右箭號 20"/>
          <p:cNvSpPr/>
          <p:nvPr/>
        </p:nvSpPr>
        <p:spPr>
          <a:xfrm>
            <a:off x="1162050" y="4812525"/>
            <a:ext cx="817820" cy="515983"/>
          </a:xfrm>
          <a:prstGeom prst="rightArrow">
            <a:avLst/>
          </a:prstGeom>
          <a:solidFill>
            <a:schemeClr val="bg1"/>
          </a:solidFill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7" name="组合 1"/>
          <p:cNvGrpSpPr/>
          <p:nvPr/>
        </p:nvGrpSpPr>
        <p:grpSpPr>
          <a:xfrm>
            <a:off x="281965" y="211437"/>
            <a:ext cx="1450255" cy="1248353"/>
            <a:chOff x="1089048" y="-256560"/>
            <a:chExt cx="1450255" cy="1248353"/>
          </a:xfrm>
        </p:grpSpPr>
        <p:sp>
          <p:nvSpPr>
            <p:cNvPr id="38" name="椭圆 2"/>
            <p:cNvSpPr/>
            <p:nvPr/>
          </p:nvSpPr>
          <p:spPr>
            <a:xfrm>
              <a:off x="1334158" y="-256560"/>
              <a:ext cx="1100455" cy="1100455"/>
            </a:xfrm>
            <a:prstGeom prst="ellipse">
              <a:avLst/>
            </a:prstGeom>
            <a:solidFill>
              <a:srgbClr val="BA7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b="1" dirty="0">
                  <a:cs typeface="+mn-ea"/>
                  <a:sym typeface="+mn-lt"/>
                </a:rPr>
                <a:t>1-2</a:t>
              </a:r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39" name="椭圆 3"/>
            <p:cNvSpPr/>
            <p:nvPr/>
          </p:nvSpPr>
          <p:spPr>
            <a:xfrm>
              <a:off x="1089048" y="118720"/>
              <a:ext cx="349204" cy="349204"/>
            </a:xfrm>
            <a:prstGeom prst="ellipse">
              <a:avLst/>
            </a:prstGeom>
            <a:solidFill>
              <a:srgbClr val="8BB6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0" name="椭圆 4"/>
            <p:cNvSpPr/>
            <p:nvPr/>
          </p:nvSpPr>
          <p:spPr>
            <a:xfrm>
              <a:off x="1263965" y="816557"/>
              <a:ext cx="174602" cy="174602"/>
            </a:xfrm>
            <a:prstGeom prst="ellipse">
              <a:avLst/>
            </a:prstGeom>
            <a:solidFill>
              <a:srgbClr val="C5A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1" name="椭圆 5"/>
            <p:cNvSpPr/>
            <p:nvPr/>
          </p:nvSpPr>
          <p:spPr>
            <a:xfrm>
              <a:off x="2277400" y="729890"/>
              <a:ext cx="261903" cy="261903"/>
            </a:xfrm>
            <a:prstGeom prst="ellipse">
              <a:avLst/>
            </a:prstGeom>
            <a:solidFill>
              <a:srgbClr val="2E4A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2" name="椭圆 6"/>
            <p:cNvSpPr/>
            <p:nvPr/>
          </p:nvSpPr>
          <p:spPr>
            <a:xfrm>
              <a:off x="2434890" y="-170501"/>
              <a:ext cx="104413" cy="104413"/>
            </a:xfrm>
            <a:prstGeom prst="ellipse">
              <a:avLst/>
            </a:prstGeom>
            <a:solidFill>
              <a:srgbClr val="D9D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43" name="文本框 58"/>
          <p:cNvSpPr txBox="1"/>
          <p:nvPr/>
        </p:nvSpPr>
        <p:spPr>
          <a:xfrm>
            <a:off x="1820244" y="401909"/>
            <a:ext cx="32851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 spc="66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defRPr>
            </a:lvl1pPr>
          </a:lstStyle>
          <a:p>
            <a:r>
              <a:rPr lang="zh-TW" altLang="en-US" dirty="0">
                <a:sym typeface="+mn-lt"/>
              </a:rPr>
              <a:t>研究目標</a:t>
            </a:r>
            <a:endParaRPr lang="zh-CN" altLang="en-US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1677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1965" y="211437"/>
            <a:ext cx="1450255" cy="1248353"/>
            <a:chOff x="1089048" y="-256560"/>
            <a:chExt cx="1450255" cy="1248353"/>
          </a:xfrm>
        </p:grpSpPr>
        <p:sp>
          <p:nvSpPr>
            <p:cNvPr id="3" name="椭圆 2"/>
            <p:cNvSpPr/>
            <p:nvPr/>
          </p:nvSpPr>
          <p:spPr>
            <a:xfrm>
              <a:off x="1334158" y="-256560"/>
              <a:ext cx="1100455" cy="1100455"/>
            </a:xfrm>
            <a:prstGeom prst="ellipse">
              <a:avLst/>
            </a:prstGeom>
            <a:solidFill>
              <a:srgbClr val="BA7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b="1" dirty="0">
                  <a:cs typeface="+mn-ea"/>
                  <a:sym typeface="+mn-lt"/>
                </a:rPr>
                <a:t>1-3</a:t>
              </a:r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1089048" y="118720"/>
              <a:ext cx="349204" cy="349204"/>
            </a:xfrm>
            <a:prstGeom prst="ellipse">
              <a:avLst/>
            </a:prstGeom>
            <a:solidFill>
              <a:srgbClr val="8BB6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1263965" y="816557"/>
              <a:ext cx="174602" cy="174602"/>
            </a:xfrm>
            <a:prstGeom prst="ellipse">
              <a:avLst/>
            </a:prstGeom>
            <a:solidFill>
              <a:srgbClr val="C5A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277400" y="729890"/>
              <a:ext cx="261903" cy="261903"/>
            </a:xfrm>
            <a:prstGeom prst="ellipse">
              <a:avLst/>
            </a:prstGeom>
            <a:solidFill>
              <a:srgbClr val="2E4A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2434890" y="-170501"/>
              <a:ext cx="104413" cy="104413"/>
            </a:xfrm>
            <a:prstGeom prst="ellipse">
              <a:avLst/>
            </a:prstGeom>
            <a:solidFill>
              <a:srgbClr val="D9D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8" name="文本框 58"/>
          <p:cNvSpPr txBox="1"/>
          <p:nvPr/>
        </p:nvSpPr>
        <p:spPr>
          <a:xfrm>
            <a:off x="1820244" y="401909"/>
            <a:ext cx="32851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 spc="66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defRPr>
            </a:lvl1pPr>
          </a:lstStyle>
          <a:p>
            <a:r>
              <a:rPr lang="zh-TW" altLang="en-US" u="sng" dirty="0">
                <a:sym typeface="+mn-lt"/>
              </a:rPr>
              <a:t>測試項目</a:t>
            </a:r>
            <a:endParaRPr lang="zh-CN" altLang="en-US" u="sng" dirty="0">
              <a:sym typeface="+mn-lt"/>
            </a:endParaRPr>
          </a:p>
        </p:txBody>
      </p: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CD6C318C-5BA3-1BA9-3018-B241D542B3AC}"/>
              </a:ext>
            </a:extLst>
          </p:cNvPr>
          <p:cNvSpPr txBox="1">
            <a:spLocks/>
          </p:cNvSpPr>
          <p:nvPr/>
        </p:nvSpPr>
        <p:spPr>
          <a:xfrm>
            <a:off x="1732220" y="2255578"/>
            <a:ext cx="11564680" cy="35814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包图简圆体" panose="02010601030101010101" pitchFamily="2" charset="-122"/>
                <a:ea typeface="包图简圆体" panose="02010601030101010101" pitchFamily="2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buClr>
                <a:schemeClr val="accent6">
                  <a:lumMod val="50000"/>
                </a:schemeClr>
              </a:buClr>
            </a:pPr>
            <a:r>
              <a:rPr lang="zh-TW" altLang="en-US" sz="3600" b="1" spc="6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桶外超音波的感應</a:t>
            </a:r>
            <a:r>
              <a:rPr lang="en-US" altLang="zh-TW" sz="3600" b="1" spc="6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3600" b="1" spc="6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需要</a:t>
            </a:r>
            <a:r>
              <a:rPr lang="zh-TW" altLang="en-US" sz="3600" b="1" spc="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多次的測試</a:t>
            </a:r>
            <a:endParaRPr lang="en-US" altLang="zh-TW" sz="3600" b="1" spc="6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100000"/>
              </a:lnSpc>
              <a:buClr>
                <a:schemeClr val="accent6">
                  <a:lumMod val="50000"/>
                </a:schemeClr>
              </a:buClr>
            </a:pPr>
            <a:r>
              <a:rPr lang="en-US" altLang="zh-TW" b="1" spc="6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(</a:t>
            </a:r>
            <a:r>
              <a:rPr lang="zh-TW" altLang="en-US" b="1" spc="6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影響因素</a:t>
            </a:r>
            <a:r>
              <a:rPr lang="en-US" altLang="zh-TW" b="1" spc="6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spc="6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距離</a:t>
            </a:r>
            <a:r>
              <a:rPr lang="en-US" altLang="zh-TW" b="1" spc="6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spc="6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水平</a:t>
            </a:r>
            <a:r>
              <a:rPr lang="en-US" altLang="zh-TW" b="1" spc="6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spc="6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物體大小</a:t>
            </a:r>
            <a:r>
              <a:rPr lang="en-US" altLang="zh-TW" b="1" spc="6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algn="l">
              <a:lnSpc>
                <a:spcPct val="200000"/>
              </a:lnSpc>
              <a:buClr>
                <a:schemeClr val="accent6">
                  <a:lumMod val="50000"/>
                </a:schemeClr>
              </a:buClr>
            </a:pPr>
            <a:r>
              <a:rPr lang="zh-TW" altLang="en-US" sz="3600" b="1" spc="6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桶蓋馬達是否能正常</a:t>
            </a:r>
            <a:r>
              <a:rPr lang="zh-TW" altLang="en-US" sz="3600" b="1" spc="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依照程式規劃角度</a:t>
            </a:r>
            <a:r>
              <a:rPr lang="zh-TW" altLang="en-US" sz="3600" b="1" spc="6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開啟</a:t>
            </a:r>
            <a:endParaRPr lang="en-US" altLang="zh-TW" sz="3600" b="1" spc="600" dirty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200000"/>
              </a:lnSpc>
              <a:buClr>
                <a:schemeClr val="accent6">
                  <a:lumMod val="50000"/>
                </a:schemeClr>
              </a:buClr>
            </a:pPr>
            <a:r>
              <a:rPr lang="zh-TW" altLang="en-US" sz="3600" b="1" spc="6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桶內超音波感應是否與桶外</a:t>
            </a:r>
            <a:r>
              <a:rPr lang="zh-TW" altLang="en-US" sz="3600" b="1" spc="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聲音指示燈同步</a:t>
            </a:r>
          </a:p>
        </p:txBody>
      </p:sp>
      <p:sp>
        <p:nvSpPr>
          <p:cNvPr id="26" name="椭圆 1"/>
          <p:cNvSpPr/>
          <p:nvPr/>
        </p:nvSpPr>
        <p:spPr>
          <a:xfrm>
            <a:off x="661839" y="2149335"/>
            <a:ext cx="800178" cy="74821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?</a:t>
            </a:r>
            <a:endParaRPr kumimoji="0" lang="zh-CN" altLang="en-US" sz="4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椭圆 1"/>
          <p:cNvSpPr/>
          <p:nvPr/>
        </p:nvSpPr>
        <p:spPr>
          <a:xfrm>
            <a:off x="683486" y="3567554"/>
            <a:ext cx="800178" cy="74821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?</a:t>
            </a:r>
            <a:endParaRPr kumimoji="0" lang="zh-CN" altLang="en-US" sz="4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椭圆 1"/>
          <p:cNvSpPr/>
          <p:nvPr/>
        </p:nvSpPr>
        <p:spPr>
          <a:xfrm>
            <a:off x="703406" y="4985774"/>
            <a:ext cx="800178" cy="74821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4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?</a:t>
            </a:r>
            <a:endParaRPr kumimoji="0" lang="zh-CN" altLang="en-US" sz="4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167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5951094" y="935921"/>
            <a:ext cx="6186203" cy="5919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81965" y="211437"/>
            <a:ext cx="1450255" cy="1248353"/>
            <a:chOff x="1089048" y="-256560"/>
            <a:chExt cx="1450255" cy="1248353"/>
          </a:xfrm>
        </p:grpSpPr>
        <p:sp>
          <p:nvSpPr>
            <p:cNvPr id="3" name="椭圆 2"/>
            <p:cNvSpPr/>
            <p:nvPr/>
          </p:nvSpPr>
          <p:spPr>
            <a:xfrm>
              <a:off x="1334158" y="-256560"/>
              <a:ext cx="1100455" cy="1100455"/>
            </a:xfrm>
            <a:prstGeom prst="ellipse">
              <a:avLst/>
            </a:prstGeom>
            <a:solidFill>
              <a:srgbClr val="BA7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b="1" dirty="0">
                  <a:cs typeface="+mn-ea"/>
                  <a:sym typeface="+mn-lt"/>
                </a:rPr>
                <a:t>1-4</a:t>
              </a:r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1089048" y="118720"/>
              <a:ext cx="349204" cy="349204"/>
            </a:xfrm>
            <a:prstGeom prst="ellipse">
              <a:avLst/>
            </a:prstGeom>
            <a:solidFill>
              <a:srgbClr val="8BB6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1263965" y="816557"/>
              <a:ext cx="174602" cy="174602"/>
            </a:xfrm>
            <a:prstGeom prst="ellipse">
              <a:avLst/>
            </a:prstGeom>
            <a:solidFill>
              <a:srgbClr val="C5A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277400" y="729890"/>
              <a:ext cx="261903" cy="261903"/>
            </a:xfrm>
            <a:prstGeom prst="ellipse">
              <a:avLst/>
            </a:prstGeom>
            <a:solidFill>
              <a:srgbClr val="2E4A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2434890" y="-170501"/>
              <a:ext cx="104413" cy="104413"/>
            </a:xfrm>
            <a:prstGeom prst="ellipse">
              <a:avLst/>
            </a:prstGeom>
            <a:solidFill>
              <a:srgbClr val="D9D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8" name="文本框 58"/>
          <p:cNvSpPr txBox="1"/>
          <p:nvPr/>
        </p:nvSpPr>
        <p:spPr>
          <a:xfrm>
            <a:off x="1844553" y="316498"/>
            <a:ext cx="53450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 spc="66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defRPr>
            </a:lvl1pPr>
          </a:lstStyle>
          <a:p>
            <a:r>
              <a:rPr lang="zh-TW" altLang="en-US" dirty="0">
                <a:sym typeface="+mn-lt"/>
              </a:rPr>
              <a:t>半成品展示圖</a:t>
            </a:r>
            <a:endParaRPr lang="zh-CN" altLang="en-US" dirty="0"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19529" y="2638258"/>
            <a:ext cx="4064168" cy="100959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TW" altLang="en-US" sz="3600" b="1" spc="300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桶外物體感應器</a:t>
            </a:r>
            <a:endParaRPr lang="en-US" altLang="zh-TW" sz="3600" b="1" spc="300" dirty="0">
              <a:solidFill>
                <a:schemeClr val="accent5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4F961768-F519-0EDA-47BA-AA7995775B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27" t="11475" r="34072" b="14208"/>
          <a:stretch/>
        </p:blipFill>
        <p:spPr>
          <a:xfrm>
            <a:off x="6677065" y="1341729"/>
            <a:ext cx="4805400" cy="529211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403036" y="2338467"/>
            <a:ext cx="3090079" cy="196371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5003557" y="3010772"/>
            <a:ext cx="2036493" cy="309550"/>
          </a:xfrm>
          <a:prstGeom prst="rightArrow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175548" y="4296146"/>
            <a:ext cx="4936097" cy="100959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TW" altLang="en-US" sz="3600" dirty="0">
                <a:solidFill>
                  <a:schemeClr val="accent5">
                    <a:lumMod val="50000"/>
                  </a:schemeClr>
                </a:solidFill>
              </a:rPr>
              <a:t>下方桶內垃圾量顯示燈</a:t>
            </a:r>
            <a:endParaRPr lang="en-US" altLang="zh-TW" sz="3600" b="1" spc="300" dirty="0">
              <a:solidFill>
                <a:schemeClr val="accent5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8526635" y="4184406"/>
            <a:ext cx="855492" cy="717378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向右箭號 23"/>
          <p:cNvSpPr/>
          <p:nvPr/>
        </p:nvSpPr>
        <p:spPr>
          <a:xfrm>
            <a:off x="5352438" y="4631961"/>
            <a:ext cx="2649253" cy="269823"/>
          </a:xfrm>
          <a:prstGeom prst="rightArrow">
            <a:avLst/>
          </a:prstGeom>
          <a:solidFill>
            <a:schemeClr val="bg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524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6" grpId="0" bldLvl="0" animBg="1"/>
      <p:bldP spid="21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5951094" y="935921"/>
            <a:ext cx="6186203" cy="5919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EA6C5216-5E0D-C45F-AE37-5714541E8B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13" t="12793" r="20838" b="16396"/>
          <a:stretch/>
        </p:blipFill>
        <p:spPr>
          <a:xfrm>
            <a:off x="6416767" y="1459156"/>
            <a:ext cx="5171607" cy="485620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81965" y="211437"/>
            <a:ext cx="1450255" cy="1248353"/>
            <a:chOff x="1089048" y="-256560"/>
            <a:chExt cx="1450255" cy="1248353"/>
          </a:xfrm>
        </p:grpSpPr>
        <p:sp>
          <p:nvSpPr>
            <p:cNvPr id="3" name="椭圆 2"/>
            <p:cNvSpPr/>
            <p:nvPr/>
          </p:nvSpPr>
          <p:spPr>
            <a:xfrm>
              <a:off x="1334158" y="-256560"/>
              <a:ext cx="1100455" cy="1100455"/>
            </a:xfrm>
            <a:prstGeom prst="ellipse">
              <a:avLst/>
            </a:prstGeom>
            <a:solidFill>
              <a:srgbClr val="BA76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b="1" dirty="0">
                  <a:cs typeface="+mn-ea"/>
                  <a:sym typeface="+mn-lt"/>
                </a:rPr>
                <a:t>1-4</a:t>
              </a:r>
              <a:endParaRPr lang="zh-CN" altLang="en-US" sz="2800" b="1" dirty="0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1089048" y="118720"/>
              <a:ext cx="349204" cy="349204"/>
            </a:xfrm>
            <a:prstGeom prst="ellipse">
              <a:avLst/>
            </a:prstGeom>
            <a:solidFill>
              <a:srgbClr val="8BB6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1263965" y="816557"/>
              <a:ext cx="174602" cy="174602"/>
            </a:xfrm>
            <a:prstGeom prst="ellipse">
              <a:avLst/>
            </a:prstGeom>
            <a:solidFill>
              <a:srgbClr val="C5A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277400" y="729890"/>
              <a:ext cx="261903" cy="261903"/>
            </a:xfrm>
            <a:prstGeom prst="ellipse">
              <a:avLst/>
            </a:prstGeom>
            <a:solidFill>
              <a:srgbClr val="2E4A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2434890" y="-170501"/>
              <a:ext cx="104413" cy="104413"/>
            </a:xfrm>
            <a:prstGeom prst="ellipse">
              <a:avLst/>
            </a:prstGeom>
            <a:solidFill>
              <a:srgbClr val="D9D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8" name="文本框 58"/>
          <p:cNvSpPr txBox="1"/>
          <p:nvPr/>
        </p:nvSpPr>
        <p:spPr>
          <a:xfrm>
            <a:off x="1844553" y="316498"/>
            <a:ext cx="53450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 spc="66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defRPr>
            </a:lvl1pPr>
          </a:lstStyle>
          <a:p>
            <a:r>
              <a:rPr lang="zh-TW" altLang="en-US" dirty="0">
                <a:sym typeface="+mn-lt"/>
              </a:rPr>
              <a:t>半成品展示圖</a:t>
            </a:r>
            <a:endParaRPr lang="zh-CN" altLang="en-US" dirty="0"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19529" y="2638258"/>
            <a:ext cx="4064168" cy="100959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TW" altLang="en-US" sz="3600" b="1" spc="300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桶內</a:t>
            </a:r>
            <a:r>
              <a:rPr lang="zh-TW" altLang="en-US" sz="3600" b="1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垃圾量</a:t>
            </a:r>
            <a:r>
              <a:rPr lang="zh-TW" altLang="en-US" sz="3600" b="1" spc="300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感應器</a:t>
            </a:r>
            <a:endParaRPr lang="en-US" altLang="zh-TW" sz="3600" b="1" spc="300" dirty="0">
              <a:solidFill>
                <a:schemeClr val="accent5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013228" y="1859251"/>
            <a:ext cx="4133363" cy="257783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4887877" y="2988280"/>
            <a:ext cx="2036493" cy="309550"/>
          </a:xfrm>
          <a:prstGeom prst="rightArrow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466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6" grpId="0" bldLvl="0" animBg="1"/>
    </p:bldLst>
  </p:timing>
</p:sld>
</file>

<file path=ppt/theme/theme1.xml><?xml version="1.0" encoding="utf-8"?>
<a:theme xmlns:a="http://schemas.openxmlformats.org/drawingml/2006/main" name="第一PPT，www.1ppt.com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D374A"/>
      </a:accent1>
      <a:accent2>
        <a:srgbClr val="6A868F"/>
      </a:accent2>
      <a:accent3>
        <a:srgbClr val="31778E"/>
      </a:accent3>
      <a:accent4>
        <a:srgbClr val="D6C88B"/>
      </a:accent4>
      <a:accent5>
        <a:srgbClr val="D66E49"/>
      </a:accent5>
      <a:accent6>
        <a:srgbClr val="649EB2"/>
      </a:accent6>
      <a:hlink>
        <a:srgbClr val="BD374A"/>
      </a:hlink>
      <a:folHlink>
        <a:srgbClr val="BFBFBF"/>
      </a:folHlink>
    </a:clrScheme>
    <a:fontScheme name="zwds4msg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D374A"/>
      </a:accent1>
      <a:accent2>
        <a:srgbClr val="6A868F"/>
      </a:accent2>
      <a:accent3>
        <a:srgbClr val="31778E"/>
      </a:accent3>
      <a:accent4>
        <a:srgbClr val="D6C88B"/>
      </a:accent4>
      <a:accent5>
        <a:srgbClr val="D66E49"/>
      </a:accent5>
      <a:accent6>
        <a:srgbClr val="649EB2"/>
      </a:accent6>
      <a:hlink>
        <a:srgbClr val="BD374A"/>
      </a:hlink>
      <a:folHlink>
        <a:srgbClr val="BFBFBF"/>
      </a:folHlink>
    </a:clrScheme>
    <a:fontScheme name="zwds4msg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BD374A"/>
    </a:accent1>
    <a:accent2>
      <a:srgbClr val="6A868F"/>
    </a:accent2>
    <a:accent3>
      <a:srgbClr val="31778E"/>
    </a:accent3>
    <a:accent4>
      <a:srgbClr val="D6C88B"/>
    </a:accent4>
    <a:accent5>
      <a:srgbClr val="D66E49"/>
    </a:accent5>
    <a:accent6>
      <a:srgbClr val="649EB2"/>
    </a:accent6>
    <a:hlink>
      <a:srgbClr val="BD374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BD374A"/>
    </a:accent1>
    <a:accent2>
      <a:srgbClr val="6A868F"/>
    </a:accent2>
    <a:accent3>
      <a:srgbClr val="31778E"/>
    </a:accent3>
    <a:accent4>
      <a:srgbClr val="D6C88B"/>
    </a:accent4>
    <a:accent5>
      <a:srgbClr val="D66E49"/>
    </a:accent5>
    <a:accent6>
      <a:srgbClr val="649EB2"/>
    </a:accent6>
    <a:hlink>
      <a:srgbClr val="BD374A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BD374A"/>
    </a:accent1>
    <a:accent2>
      <a:srgbClr val="6A868F"/>
    </a:accent2>
    <a:accent3>
      <a:srgbClr val="31778E"/>
    </a:accent3>
    <a:accent4>
      <a:srgbClr val="D6C88B"/>
    </a:accent4>
    <a:accent5>
      <a:srgbClr val="D66E49"/>
    </a:accent5>
    <a:accent6>
      <a:srgbClr val="649EB2"/>
    </a:accent6>
    <a:hlink>
      <a:srgbClr val="BD374A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BD374A"/>
    </a:accent1>
    <a:accent2>
      <a:srgbClr val="6A868F"/>
    </a:accent2>
    <a:accent3>
      <a:srgbClr val="31778E"/>
    </a:accent3>
    <a:accent4>
      <a:srgbClr val="D6C88B"/>
    </a:accent4>
    <a:accent5>
      <a:srgbClr val="D66E49"/>
    </a:accent5>
    <a:accent6>
      <a:srgbClr val="649EB2"/>
    </a:accent6>
    <a:hlink>
      <a:srgbClr val="BD374A"/>
    </a:hlink>
    <a:folHlink>
      <a:srgbClr val="BFBFB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255F1395ADB4D145926EC12EE6388198" ma:contentTypeVersion="14" ma:contentTypeDescription="建立新的文件。" ma:contentTypeScope="" ma:versionID="801d195fbc375aed59607e514a3bbbe8">
  <xsd:schema xmlns:xsd="http://www.w3.org/2001/XMLSchema" xmlns:xs="http://www.w3.org/2001/XMLSchema" xmlns:p="http://schemas.microsoft.com/office/2006/metadata/properties" xmlns:ns3="942d8db6-7b61-4848-b229-aac612091956" xmlns:ns4="3e59cae1-e69c-485b-bace-d51a6b5f54ad" targetNamespace="http://schemas.microsoft.com/office/2006/metadata/properties" ma:root="true" ma:fieldsID="ca8f8e50d7fa0a7df3bbb88efd5f03f8" ns3:_="" ns4:_="">
    <xsd:import namespace="942d8db6-7b61-4848-b229-aac612091956"/>
    <xsd:import namespace="3e59cae1-e69c-485b-bace-d51a6b5f54a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LengthInSeconds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2d8db6-7b61-4848-b229-aac61209195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共用提示雜湊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59cae1-e69c-485b-bace-d51a6b5f54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200F5FB-477E-4231-A337-EE56008EC88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E598A87-25A1-43FF-8845-B83B8C434F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42d8db6-7b61-4848-b229-aac612091956"/>
    <ds:schemaRef ds:uri="3e59cae1-e69c-485b-bace-d51a6b5f54a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3EBD1AD-2A8B-446F-818D-EB4B08730F56}">
  <ds:schemaRefs>
    <ds:schemaRef ds:uri="3e59cae1-e69c-485b-bace-d51a6b5f54ad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942d8db6-7b61-4848-b229-aac612091956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893</Words>
  <Application>Microsoft Office PowerPoint</Application>
  <PresentationFormat>寬螢幕</PresentationFormat>
  <Paragraphs>260</Paragraphs>
  <Slides>36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36</vt:i4>
      </vt:variant>
    </vt:vector>
  </HeadingPairs>
  <TitlesOfParts>
    <vt:vector size="44" baseType="lpstr">
      <vt:lpstr>微软雅黑</vt:lpstr>
      <vt:lpstr>包图简圆体</vt:lpstr>
      <vt:lpstr>微軟正黑體</vt:lpstr>
      <vt:lpstr>Arial</vt:lpstr>
      <vt:lpstr>Calibri</vt:lpstr>
      <vt:lpstr>第一PPT，www.1ppt.com​</vt:lpstr>
      <vt:lpstr>1_Office 主题​​</vt:lpstr>
      <vt:lpstr>自定义设计方案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cp:keywords/>
  <dc:description/>
  <cp:lastModifiedBy>宇鈞 曹</cp:lastModifiedBy>
  <cp:revision>88</cp:revision>
  <dcterms:created xsi:type="dcterms:W3CDTF">2019-12-25T01:46:00Z</dcterms:created>
  <dcterms:modified xsi:type="dcterms:W3CDTF">2022-12-15T13:48:04Z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2052-11.1.0.9305</vt:lpwstr>
  </property>
  <property fmtid="{D5CDD505-2E9C-101B-9397-08002B2CF9AE}" pid="3" name="ContentTypeId">
    <vt:lpwstr>0x010100255F1395ADB4D145926EC12EE6388198</vt:lpwstr>
  </property>
</Properties>
</file>